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97" r:id="rId5"/>
    <p:sldId id="303" r:id="rId6"/>
    <p:sldId id="305" r:id="rId7"/>
    <p:sldId id="309" r:id="rId8"/>
    <p:sldId id="306" r:id="rId9"/>
    <p:sldId id="308" r:id="rId10"/>
    <p:sldId id="310" r:id="rId11"/>
    <p:sldId id="307" r:id="rId12"/>
    <p:sldId id="264" r:id="rId1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FA1223-F844-CCB0-0004-50CF2CE49C98}" name="Ida Součková Olšová" initials="IS" userId="S::132992@muni.cz::c5ef6480-a5b0-4f4a-af78-b9211164fdd5" providerId="AD"/>
  <p188:author id="{42143190-B1B6-0F26-850F-EEFDB9E93195}" name="Stepankova Hana" initials="SH" userId="S::hana.stepankova_vscht.cz#ext#@ucnmuni.onmicrosoft.com::e46cfeee-e25c-4204-921e-21396391cd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echova Martina" initials="MM" lastIdx="1" clrIdx="0">
    <p:extLst>
      <p:ext uri="{19B8F6BF-5375-455C-9EA6-DF929625EA0E}">
        <p15:presenceInfo xmlns:p15="http://schemas.microsoft.com/office/powerpoint/2012/main" userId="S::miechovm@upol.cz::aaa576b3-a220-4331-ab1f-780c5fd6ed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4"/>
    <a:srgbClr val="CFD5EA"/>
    <a:srgbClr val="83A5C2"/>
    <a:srgbClr val="48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5F618-B1CC-82BD-5B3D-7A2AD174E4C6}" v="440" dt="2026-06-02T11:04:19.982"/>
    <p1510:client id="{9161AC3E-F7BF-F523-1772-702B95C87017}" v="82" dt="2026-06-01T19:28:18.664"/>
    <p1510:client id="{A1355E0A-BEAA-630E-FBD6-97BE620DF9D9}" v="2" dt="2026-06-02T09:34:51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877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35CCE70-EA9C-407F-AFEA-CDCA8251F6D4}" type="datetimeFigureOut">
              <a:rPr lang="cs-CZ" smtClean="0"/>
              <a:t>03.06.2026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CDF9B6DB-6AF5-4909-870D-D83922D69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6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9B6DB-6AF5-4909-870D-D83922D6984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51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4F863-EE3E-C2B7-1D34-23A7F9D2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D33E5C4-581C-9775-E05B-4326362BE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9904719-CD1E-E4C7-909B-148149CAD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C7BCDA-6766-2F0B-81CE-7140C195F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9B6DB-6AF5-4909-870D-D83922D6984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08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9B6DB-6AF5-4909-870D-D83922D6984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21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F5F53BE5-0963-2D42-BB60-17C9F672E978}"/>
              </a:ext>
            </a:extLst>
          </p:cNvPr>
          <p:cNvSpPr/>
          <p:nvPr userDrawn="1"/>
        </p:nvSpPr>
        <p:spPr>
          <a:xfrm>
            <a:off x="0" y="2253371"/>
            <a:ext cx="12192000" cy="2036763"/>
          </a:xfrm>
          <a:prstGeom prst="rect">
            <a:avLst/>
          </a:prstGeom>
          <a:solidFill>
            <a:srgbClr val="003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5E3EDEA1-680C-A246-AD75-6E938A221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3372"/>
            <a:ext cx="9144000" cy="1652803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cs-CZ" sz="4400" b="1">
                <a:solidFill>
                  <a:schemeClr val="bg1"/>
                </a:solidFill>
                <a:latin typeface="Myriad Pro" panose="020B0503030403020204" pitchFamily="34" charset="0"/>
              </a:rPr>
              <a:t>WORKSHOP</a:t>
            </a:r>
            <a:br>
              <a:rPr lang="cs-CZ" sz="4400" b="1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cs-CZ" sz="4400" b="1">
                <a:solidFill>
                  <a:schemeClr val="bg1"/>
                </a:solidFill>
                <a:latin typeface="Myriad Pro" panose="020B0503030403020204" pitchFamily="34" charset="0"/>
              </a:rPr>
              <a:t>naučme se od A do Z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18ADBC3D-E1A9-BF42-8060-C73E26ED7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7015"/>
            <a:ext cx="9144000" cy="79233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cs-CZ" err="1">
                <a:solidFill>
                  <a:srgbClr val="003E84"/>
                </a:solidFill>
                <a:latin typeface="Myriad Pro" panose="020B0503030403020204" pitchFamily="34" charset="0"/>
              </a:rPr>
              <a:t>Speaker</a:t>
            </a:r>
            <a:r>
              <a:rPr lang="cs-CZ">
                <a:solidFill>
                  <a:srgbClr val="003E84"/>
                </a:solidFill>
                <a:latin typeface="Myriad Pro" panose="020B0503030403020204" pitchFamily="34" charset="0"/>
              </a:rPr>
              <a:t>: </a:t>
            </a:r>
            <a:br>
              <a:rPr lang="cs-CZ">
                <a:solidFill>
                  <a:srgbClr val="003E84"/>
                </a:solidFill>
                <a:latin typeface="Myriad Pro" panose="020B0503030403020204" pitchFamily="34" charset="0"/>
              </a:rPr>
            </a:br>
            <a:r>
              <a:rPr lang="cs-CZ" i="1">
                <a:solidFill>
                  <a:srgbClr val="003E84"/>
                </a:solidFill>
                <a:latin typeface="Myriad Pro" panose="020B0503030403020204" pitchFamily="34" charset="0"/>
              </a:rPr>
              <a:t>XY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27DD0E9-0F61-9E4A-9A17-358A6D8E3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26" y="466462"/>
            <a:ext cx="2051665" cy="11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92330D8-D687-1742-9005-B7D91CA5CFF2}"/>
              </a:ext>
            </a:extLst>
          </p:cNvPr>
          <p:cNvSpPr txBox="1"/>
          <p:nvPr userDrawn="1"/>
        </p:nvSpPr>
        <p:spPr>
          <a:xfrm>
            <a:off x="280458" y="6491138"/>
            <a:ext cx="115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www.czarma.cz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66321A-6904-BC47-9B3F-891505E5601D}"/>
              </a:ext>
            </a:extLst>
          </p:cNvPr>
          <p:cNvSpPr/>
          <p:nvPr userDrawn="1"/>
        </p:nvSpPr>
        <p:spPr>
          <a:xfrm>
            <a:off x="2837894" y="2692282"/>
            <a:ext cx="6516210" cy="2036763"/>
          </a:xfrm>
          <a:prstGeom prst="rect">
            <a:avLst/>
          </a:prstGeom>
          <a:solidFill>
            <a:srgbClr val="003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47B85F5-BF7C-5C48-BE13-E5ACE878C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2282"/>
            <a:ext cx="9144000" cy="2036763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cs-CZ" sz="4400" b="1">
                <a:solidFill>
                  <a:schemeClr val="bg1"/>
                </a:solidFill>
                <a:latin typeface="Myriad Pro" panose="020B0503030403020204" pitchFamily="34" charset="0"/>
              </a:rPr>
              <a:t>DĚKUJI</a:t>
            </a:r>
            <a:br>
              <a:rPr lang="cs-CZ" sz="4400" b="1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cs-CZ" sz="4400" b="1">
                <a:solidFill>
                  <a:schemeClr val="bg1"/>
                </a:solidFill>
                <a:latin typeface="Myriad Pro" panose="020B0503030403020204" pitchFamily="34" charset="0"/>
              </a:rPr>
              <a:t>ZA POZORNOST!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61D6464-F461-094B-9D15-F87F243A4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06780"/>
            <a:ext cx="9144000" cy="7923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>
                <a:solidFill>
                  <a:srgbClr val="003E84"/>
                </a:solidFill>
                <a:latin typeface="Myriad Pro" panose="020B0503030403020204" pitchFamily="34" charset="0"/>
              </a:rPr>
              <a:t>2022</a:t>
            </a:r>
            <a:endParaRPr lang="cs-CZ" i="1">
              <a:solidFill>
                <a:srgbClr val="003E84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B868C9-46D9-7C49-9DB2-652A44735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43" y="343256"/>
            <a:ext cx="2943314" cy="16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5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0082490-8955-3548-B1D4-266ED163E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73"/>
            <a:ext cx="10404629" cy="38169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0072" y="1751027"/>
            <a:ext cx="10515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Text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532"/>
            <a:ext cx="4114800" cy="28160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BA0C087-DE40-5C41-9749-A4147ECEABCC}"/>
              </a:ext>
            </a:extLst>
          </p:cNvPr>
          <p:cNvSpPr txBox="1"/>
          <p:nvPr userDrawn="1"/>
        </p:nvSpPr>
        <p:spPr>
          <a:xfrm>
            <a:off x="280458" y="6491138"/>
            <a:ext cx="115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www.czarma.cz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CEE88B-8AEA-F24D-B690-9BD054E7E4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86" y="6458231"/>
            <a:ext cx="816220" cy="34281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7C72361-9DFC-0D4B-8776-E7B57CA68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072" y="285579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sz="4400" b="1">
                <a:solidFill>
                  <a:srgbClr val="003E84"/>
                </a:solidFill>
                <a:latin typeface="Myriad Pro" panose="020B0503030403020204" pitchFamily="34" charset="0"/>
              </a:rPr>
              <a:t>NÁZEV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0072" y="1751027"/>
            <a:ext cx="10515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Text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Text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CEE88B-8AEA-F24D-B690-9BD054E7E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86" y="6458231"/>
            <a:ext cx="816220" cy="3428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E9237AE-AC8F-CA48-9BA6-F70DB3F21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8" t="-3731" b="-1"/>
          <a:stretch/>
        </p:blipFill>
        <p:spPr>
          <a:xfrm rot="5400000">
            <a:off x="8407865" y="2891264"/>
            <a:ext cx="6178461" cy="39593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2DF73E-2F45-F946-89BA-F0E66179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532"/>
            <a:ext cx="4114800" cy="281605"/>
          </a:xfrm>
          <a:prstGeom prst="rect">
            <a:avLst/>
          </a:prstGeom>
        </p:spPr>
        <p:txBody>
          <a:bodyPr/>
          <a:lstStyle>
            <a:lvl1pPr algn="ctr">
              <a:defRPr kumimoji="0" lang="cs-CZ" sz="1200" b="0" i="0" u="none" strike="noStrike" kern="1200" cap="none" spc="0" normalizeH="0" baseline="0" dirty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84ECEB-C1C0-B942-AA28-9713E88AFA75}"/>
              </a:ext>
            </a:extLst>
          </p:cNvPr>
          <p:cNvSpPr txBox="1"/>
          <p:nvPr userDrawn="1"/>
        </p:nvSpPr>
        <p:spPr>
          <a:xfrm>
            <a:off x="280458" y="6491138"/>
            <a:ext cx="115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cs-CZ" sz="1200" b="0" i="0" u="none" strike="noStrike" kern="1200" cap="none" spc="0" normalizeH="0" baseline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ea typeface="+mn-ea"/>
                <a:cs typeface="+mn-cs"/>
              </a:rPr>
              <a:t>www.czarma.cz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9AD3D0-5E97-6B48-B061-9E820A70F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072" y="285579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cs-CZ" sz="4400" b="1">
                <a:solidFill>
                  <a:srgbClr val="003E84"/>
                </a:solidFill>
                <a:latin typeface="Myriad Pro" panose="020B0503030403020204" pitchFamily="34" charset="0"/>
              </a:rPr>
              <a:t>NÁZEV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0072" y="285579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cs-CZ" sz="4400" b="1">
                <a:solidFill>
                  <a:srgbClr val="003E84"/>
                </a:solidFill>
                <a:latin typeface="Myriad Pro" panose="020B0503030403020204" pitchFamily="34" charset="0"/>
              </a:rPr>
              <a:t>NÁZEV SLIDE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0072" y="1751027"/>
            <a:ext cx="10515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Text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6532"/>
            <a:ext cx="4114800" cy="281605"/>
          </a:xfrm>
          <a:prstGeom prst="rect">
            <a:avLst/>
          </a:prstGeom>
        </p:spPr>
        <p:txBody>
          <a:bodyPr/>
          <a:lstStyle>
            <a:lvl1pPr algn="ctr">
              <a:defRPr kumimoji="0" lang="cs-CZ" sz="1200" b="0" i="0" u="none" strike="noStrike" kern="1200" cap="none" spc="0" normalizeH="0" baseline="0" dirty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BA0C087-DE40-5C41-9749-A4147ECEABCC}"/>
              </a:ext>
            </a:extLst>
          </p:cNvPr>
          <p:cNvSpPr txBox="1"/>
          <p:nvPr userDrawn="1"/>
        </p:nvSpPr>
        <p:spPr>
          <a:xfrm>
            <a:off x="280458" y="6491138"/>
            <a:ext cx="115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cs-CZ" sz="1200" b="0" i="0" u="none" strike="noStrike" kern="1200" cap="none" spc="0" normalizeH="0" baseline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ea typeface="+mn-ea"/>
                <a:cs typeface="+mn-cs"/>
              </a:rPr>
              <a:t>www.czarma.cz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CEE88B-8AEA-F24D-B690-9BD054E7E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86" y="6458231"/>
            <a:ext cx="816220" cy="3428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E9237AE-AC8F-CA48-9BA6-F70DB3F21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8" t="-3731" b="-1"/>
          <a:stretch/>
        </p:blipFill>
        <p:spPr>
          <a:xfrm rot="5400000">
            <a:off x="8815975" y="2891264"/>
            <a:ext cx="6178461" cy="3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D70F85C-F6A2-5B4D-8CFC-2B636AE49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73"/>
            <a:ext cx="10404629" cy="381693"/>
          </a:xfrm>
          <a:prstGeom prst="rect">
            <a:avLst/>
          </a:prstGeom>
          <a:noFill/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2330D8-D687-1742-9005-B7D91CA5CFF2}"/>
              </a:ext>
            </a:extLst>
          </p:cNvPr>
          <p:cNvSpPr txBox="1"/>
          <p:nvPr userDrawn="1"/>
        </p:nvSpPr>
        <p:spPr>
          <a:xfrm>
            <a:off x="280458" y="6491138"/>
            <a:ext cx="115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www.czarma.cz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8C45FCE-F581-4E4D-B4C5-787742C95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86" y="6458231"/>
            <a:ext cx="816220" cy="34281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8FB9409-7585-094D-97F5-8D4863C5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532"/>
            <a:ext cx="4114800" cy="28160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33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D70F85C-F6A2-5B4D-8CFC-2B636AE49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73"/>
            <a:ext cx="10404629" cy="381693"/>
          </a:xfrm>
          <a:prstGeom prst="rect">
            <a:avLst/>
          </a:prstGeom>
          <a:noFill/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2330D8-D687-1742-9005-B7D91CA5CFF2}"/>
              </a:ext>
            </a:extLst>
          </p:cNvPr>
          <p:cNvSpPr txBox="1"/>
          <p:nvPr userDrawn="1"/>
        </p:nvSpPr>
        <p:spPr>
          <a:xfrm>
            <a:off x="280458" y="6491138"/>
            <a:ext cx="115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www.czarma.cz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8C45FCE-F581-4E4D-B4C5-787742C956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86" y="6458231"/>
            <a:ext cx="816220" cy="34281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8FB9409-7585-094D-97F5-8D4863C5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532"/>
            <a:ext cx="4114800" cy="28160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graphicFrame>
        <p:nvGraphicFramePr>
          <p:cNvPr id="7" name="Tabulka 4">
            <a:extLst>
              <a:ext uri="{FF2B5EF4-FFF2-40B4-BE49-F238E27FC236}">
                <a16:creationId xmlns:a16="http://schemas.microsoft.com/office/drawing/2014/main" id="{173FE668-97F6-C54D-A669-134FF60EDF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31332337"/>
              </p:ext>
            </p:extLst>
          </p:nvPr>
        </p:nvGraphicFramePr>
        <p:xfrm>
          <a:off x="1806089" y="1870366"/>
          <a:ext cx="8790195" cy="362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039">
                  <a:extLst>
                    <a:ext uri="{9D8B030D-6E8A-4147-A177-3AD203B41FA5}">
                      <a16:colId xmlns:a16="http://schemas.microsoft.com/office/drawing/2014/main" val="604843305"/>
                    </a:ext>
                  </a:extLst>
                </a:gridCol>
                <a:gridCol w="1758039">
                  <a:extLst>
                    <a:ext uri="{9D8B030D-6E8A-4147-A177-3AD203B41FA5}">
                      <a16:colId xmlns:a16="http://schemas.microsoft.com/office/drawing/2014/main" val="1822656799"/>
                    </a:ext>
                  </a:extLst>
                </a:gridCol>
                <a:gridCol w="1758039">
                  <a:extLst>
                    <a:ext uri="{9D8B030D-6E8A-4147-A177-3AD203B41FA5}">
                      <a16:colId xmlns:a16="http://schemas.microsoft.com/office/drawing/2014/main" val="1279157038"/>
                    </a:ext>
                  </a:extLst>
                </a:gridCol>
                <a:gridCol w="1758039">
                  <a:extLst>
                    <a:ext uri="{9D8B030D-6E8A-4147-A177-3AD203B41FA5}">
                      <a16:colId xmlns:a16="http://schemas.microsoft.com/office/drawing/2014/main" val="1942178445"/>
                    </a:ext>
                  </a:extLst>
                </a:gridCol>
                <a:gridCol w="1758039">
                  <a:extLst>
                    <a:ext uri="{9D8B030D-6E8A-4147-A177-3AD203B41FA5}">
                      <a16:colId xmlns:a16="http://schemas.microsoft.com/office/drawing/2014/main" val="2914025060"/>
                    </a:ext>
                  </a:extLst>
                </a:gridCol>
              </a:tblGrid>
              <a:tr h="45334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25887"/>
                  </a:ext>
                </a:extLst>
              </a:tr>
              <a:tr h="45334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00848"/>
                  </a:ext>
                </a:extLst>
              </a:tr>
              <a:tr h="45334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91535"/>
                  </a:ext>
                </a:extLst>
              </a:tr>
              <a:tr h="45334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48043"/>
                  </a:ext>
                </a:extLst>
              </a:tr>
              <a:tr h="4533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72844"/>
                  </a:ext>
                </a:extLst>
              </a:tr>
              <a:tr h="45334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04777"/>
                  </a:ext>
                </a:extLst>
              </a:tr>
              <a:tr h="45334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13371"/>
                  </a:ext>
                </a:extLst>
              </a:tr>
              <a:tr h="45334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83A5C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71372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EB4FBC1E-791D-A04B-88E4-D09842567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072" y="2855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z="4400" b="1">
                <a:solidFill>
                  <a:srgbClr val="003E84"/>
                </a:solidFill>
                <a:latin typeface="Myriad Pro" panose="020B0503030403020204" pitchFamily="34" charset="0"/>
              </a:rPr>
              <a:t>NÁZEV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0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NÁZEV SLIDE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CD67574-2F71-AF45-989E-12A43DA38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673"/>
            <a:ext cx="10404629" cy="381693"/>
          </a:xfrm>
          <a:prstGeom prst="rect">
            <a:avLst/>
          </a:prstGeom>
          <a:noFill/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80F837-8722-F342-8BA5-989C6D76A224}"/>
              </a:ext>
            </a:extLst>
          </p:cNvPr>
          <p:cNvSpPr txBox="1"/>
          <p:nvPr userDrawn="1"/>
        </p:nvSpPr>
        <p:spPr>
          <a:xfrm>
            <a:off x="280458" y="6491138"/>
            <a:ext cx="115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www.czarma.cz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535400C-DB76-2B45-81EA-C35E9B07A2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86" y="6458231"/>
            <a:ext cx="816220" cy="342812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D978635-A802-E445-B461-A75EB99F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532"/>
            <a:ext cx="4114800" cy="28160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96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z="4400" b="1">
                <a:solidFill>
                  <a:srgbClr val="003E84"/>
                </a:solidFill>
                <a:latin typeface="Myriad Pro" panose="020B0503030403020204" pitchFamily="34" charset="0"/>
              </a:rPr>
              <a:t>Shrnutí – </a:t>
            </a:r>
            <a:r>
              <a:rPr lang="cs-CZ" sz="4400" b="1" err="1">
                <a:solidFill>
                  <a:srgbClr val="003E84"/>
                </a:solidFill>
                <a:latin typeface="Myriad Pro" panose="020B0503030403020204" pitchFamily="34" charset="0"/>
              </a:rPr>
              <a:t>key</a:t>
            </a:r>
            <a:r>
              <a:rPr lang="cs-CZ" sz="4400" b="1">
                <a:solidFill>
                  <a:srgbClr val="003E84"/>
                </a:solidFill>
                <a:latin typeface="Myriad Pro" panose="020B0503030403020204" pitchFamily="34" charset="0"/>
              </a:rPr>
              <a:t> </a:t>
            </a:r>
            <a:r>
              <a:rPr lang="cs-CZ" sz="4400" b="1" err="1">
                <a:solidFill>
                  <a:srgbClr val="003E84"/>
                </a:solidFill>
                <a:latin typeface="Myriad Pro" panose="020B0503030403020204" pitchFamily="34" charset="0"/>
              </a:rPr>
              <a:t>points</a:t>
            </a:r>
            <a:r>
              <a:rPr lang="cs-CZ" sz="4400" b="1">
                <a:solidFill>
                  <a:srgbClr val="003E84"/>
                </a:solidFill>
                <a:latin typeface="Myriad Pro" panose="020B0503030403020204" pitchFamily="34" charset="0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0072" y="1751027"/>
            <a:ext cx="10515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Zde klíčové body presentace k zapamatování – bude-li probíhat shrnutí presentace, ať posluchači vidí to podstatné, ne logo a text děkuji za pozornost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Zde klíčové body presentace k zapamatování – bude-li probíhat shrnutí presentace, ať posluchači vidí to podstatné, ne logo a text děkuji za pozornost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1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Zde klíčové body presentace k zapamatování – bude-li probíhat shrnutí presentace, ať posluchači vidí to podstatné, ne logo a text děkuji za pozornost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BA0C087-DE40-5C41-9749-A4147ECEABCC}"/>
              </a:ext>
            </a:extLst>
          </p:cNvPr>
          <p:cNvSpPr txBox="1"/>
          <p:nvPr userDrawn="1"/>
        </p:nvSpPr>
        <p:spPr>
          <a:xfrm>
            <a:off x="280458" y="6491138"/>
            <a:ext cx="115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cs-CZ" sz="1200" b="0" i="0" u="none" strike="noStrike" kern="1200" cap="none" spc="0" normalizeH="0" baseline="0">
                <a:ln>
                  <a:noFill/>
                </a:ln>
                <a:solidFill>
                  <a:srgbClr val="003E84"/>
                </a:solidFill>
                <a:effectLst/>
                <a:uLnTx/>
                <a:uFillTx/>
                <a:ea typeface="+mn-ea"/>
                <a:cs typeface="+mn-cs"/>
              </a:rPr>
              <a:t>www.czarma.cz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CEE88B-8AEA-F24D-B690-9BD054E7E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89" y="5671564"/>
            <a:ext cx="2338765" cy="9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8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92330D8-D687-1742-9005-B7D91CA5CFF2}"/>
              </a:ext>
            </a:extLst>
          </p:cNvPr>
          <p:cNvSpPr txBox="1"/>
          <p:nvPr userDrawn="1"/>
        </p:nvSpPr>
        <p:spPr>
          <a:xfrm>
            <a:off x="280458" y="6491138"/>
            <a:ext cx="115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www.czarma.cz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8C45FCE-F581-4E4D-B4C5-787742C95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0" y="1904301"/>
            <a:ext cx="7084919" cy="29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6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71196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  <p:sldLayoutId id="2147483667" r:id="rId5"/>
    <p:sldLayoutId id="2147483670" r:id="rId6"/>
    <p:sldLayoutId id="2147483669" r:id="rId7"/>
    <p:sldLayoutId id="2147483675" r:id="rId8"/>
    <p:sldLayoutId id="2147483673" r:id="rId9"/>
    <p:sldLayoutId id="2147483674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3E84"/>
          </a:solidFill>
          <a:latin typeface="+mn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cs-CZ" sz="2400" b="0" i="0" u="none" strike="noStrike" kern="1200" cap="none" spc="0" normalizeH="0" baseline="0" dirty="0">
          <a:ln>
            <a:noFill/>
          </a:ln>
          <a:solidFill>
            <a:srgbClr val="003E84"/>
          </a:solidFill>
          <a:effectLst/>
          <a:uLnTx/>
          <a:uFillTx/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cs-CZ" sz="2000" b="0" i="0" u="none" strike="noStrike" kern="1200" cap="none" spc="0" normalizeH="0" baseline="0" dirty="0">
          <a:ln>
            <a:noFill/>
          </a:ln>
          <a:solidFill>
            <a:srgbClr val="E7E6E6">
              <a:lumMod val="25000"/>
            </a:srgbClr>
          </a:solidFill>
          <a:effectLst/>
          <a:uLnTx/>
          <a:uFillTx/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cs-CZ" sz="1800" b="0" i="1" u="none" strike="noStrike" kern="1200" cap="none" spc="0" normalizeH="0" baseline="0" dirty="0">
          <a:ln>
            <a:noFill/>
          </a:ln>
          <a:solidFill>
            <a:srgbClr val="E7E6E6">
              <a:lumMod val="25000"/>
            </a:srgbClr>
          </a:solidFill>
          <a:effectLst/>
          <a:uLnTx/>
          <a:uFillTx/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arma.cz/kalendar-akci/workshop-leadership-a-vedeni-tymu-ve-vyzkumne-podpo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zarma.cz/kalendar-akci/czarma-strategicke-forum-vyzkumneho-management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zarma.cz/kalendar-akci/workshop-leadership-a-vedeni-tymu-ve-vyzkumne-podpo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eVhghxCKG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arma.cz/konference/inf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zarma.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773B218-BD53-411F-AB3E-136BED92FECF}"/>
              </a:ext>
            </a:extLst>
          </p:cNvPr>
          <p:cNvSpPr/>
          <p:nvPr/>
        </p:nvSpPr>
        <p:spPr>
          <a:xfrm>
            <a:off x="0" y="2253371"/>
            <a:ext cx="12192000" cy="2036763"/>
          </a:xfrm>
          <a:prstGeom prst="rect">
            <a:avLst/>
          </a:prstGeom>
          <a:solidFill>
            <a:srgbClr val="003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D25311-C2C6-4773-BDBC-3B3465E08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6" y="2445350"/>
            <a:ext cx="11734800" cy="1652803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bg1"/>
                </a:solidFill>
                <a:latin typeface="Arial"/>
                <a:cs typeface="Arial"/>
              </a:rPr>
              <a:t>CZARMA REGON – červen 2026: </a:t>
            </a:r>
            <a:br>
              <a:rPr lang="cs-CZ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b="0">
                <a:latin typeface="Arial"/>
                <a:cs typeface="Arial"/>
              </a:rPr>
              <a:t>strategii instituce pro získávání EU projektů,</a:t>
            </a:r>
            <a:endParaRPr lang="cs-CZ" sz="44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06A6D5-58D8-4A13-ABA3-DA212F93CB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01271" y="4843346"/>
            <a:ext cx="10439635" cy="1548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cs-CZ" sz="2300" b="1" err="1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+mn-lt"/>
                <a:cs typeface="Arial"/>
              </a:rPr>
              <a:t>Czarma</a:t>
            </a:r>
            <a:r>
              <a:rPr lang="cs-CZ" sz="2300" b="1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+mn-lt"/>
                <a:cs typeface="Arial"/>
              </a:rPr>
              <a:t> Regon - červen 2026: Transfera - představení</a:t>
            </a:r>
            <a:endParaRPr lang="en-US"/>
          </a:p>
          <a:p>
            <a:pPr>
              <a:buFont typeface="Arial"/>
              <a:buChar char="•"/>
            </a:pPr>
            <a:r>
              <a:rPr lang="cs-CZ" sz="1400" b="1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+mn-lt"/>
                <a:cs typeface="Arial"/>
              </a:rPr>
              <a:t>3. června 2026, 10:00 – 11:00, online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cs-CZ" sz="1400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+mn-lt"/>
                <a:cs typeface="Arial"/>
              </a:rPr>
              <a:t>Pod vedením RNDr. et Mgr. Růženy Štemberkové, Ph.D., MPA, předsedkyně spolku TRANSFERA,  se zaměříme na téma Transfer a související dotazy.</a:t>
            </a:r>
            <a:endParaRPr lang="cs-CZ"/>
          </a:p>
          <a:p>
            <a:pPr>
              <a:buFont typeface="Arial"/>
              <a:buChar char="•"/>
            </a:pPr>
            <a:endParaRPr lang="cs-CZ" sz="2000">
              <a:latin typeface="Arial"/>
              <a:ea typeface="+mn-lt"/>
              <a:cs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4C93856-2D17-462E-B230-DD37108EC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26" y="466462"/>
            <a:ext cx="2051665" cy="11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7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63A22D1-4D53-1613-F4FC-E116C8E2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72" y="175102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/>
              <a:t>Registrace budou spouštěny vždy cca měsíc před začátkem akce</a:t>
            </a:r>
          </a:p>
          <a:p>
            <a:pPr marL="0" indent="0">
              <a:buNone/>
            </a:pPr>
            <a:r>
              <a:rPr lang="cs-CZ">
                <a:ea typeface="Calibri"/>
                <a:cs typeface="Calibri"/>
              </a:rPr>
              <a:t>  </a:t>
            </a:r>
            <a:r>
              <a:rPr lang="cs-CZ"/>
              <a:t>Workshop: </a:t>
            </a:r>
            <a:r>
              <a:rPr lang="cs-CZ">
                <a:hlinkClick r:id="rId2"/>
              </a:rPr>
              <a:t>Leadership a vedení týmů ve výzkumné podpoře</a:t>
            </a:r>
            <a:r>
              <a:rPr lang="cs-CZ"/>
              <a:t>, 11.6.2026, </a:t>
            </a:r>
            <a:r>
              <a:rPr lang="cs-CZ">
                <a:ea typeface="Calibri"/>
                <a:cs typeface="Calibri"/>
              </a:rPr>
              <a:t>pouze fyzicky na UK (Karolinum) </a:t>
            </a:r>
          </a:p>
          <a:p>
            <a:r>
              <a:rPr lang="cs-CZ" sz="1400" b="1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Calibri"/>
                <a:cs typeface="Arial"/>
              </a:rPr>
              <a:t>11. června 2026</a:t>
            </a:r>
            <a:br>
              <a:rPr lang="cs-CZ" sz="1400" b="1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Calibri"/>
                <a:cs typeface="Arial"/>
              </a:rPr>
            </a:br>
            <a:r>
              <a:rPr lang="cs-CZ" sz="1400" b="1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Calibri"/>
                <a:cs typeface="Arial"/>
              </a:rPr>
              <a:t>9:00 – 17:00</a:t>
            </a:r>
            <a:endParaRPr lang="cs-CZ"/>
          </a:p>
          <a:p>
            <a:r>
              <a:rPr lang="cs-CZ" sz="1400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Calibri"/>
                <a:cs typeface="Arial"/>
              </a:rPr>
              <a:t>Workshop zaměřený na rozvoj manažerských a leadership kompetencí research managerů v rámci celého „employeelifecycle“.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r>
              <a:rPr lang="cs-CZ" sz="1400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Calibri"/>
                <a:cs typeface="Arial"/>
              </a:rPr>
              <a:t>Účastníci projdou klíčové fáze práce s lidmi:</a:t>
            </a:r>
            <a:endParaRPr lang="cs-CZ"/>
          </a:p>
          <a:p>
            <a:r>
              <a:rPr lang="cs-CZ" sz="1400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Calibri"/>
                <a:cs typeface="Arial"/>
              </a:rPr>
              <a:t>definování personálních potřeb a profilu pozic,</a:t>
            </a:r>
            <a:endParaRPr lang="cs-CZ"/>
          </a:p>
          <a:p>
            <a:r>
              <a:rPr lang="cs-CZ" sz="1400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Calibri"/>
                <a:cs typeface="Arial"/>
              </a:rPr>
              <a:t>recruitment a výběr vhodných kandidátů,</a:t>
            </a:r>
            <a:endParaRPr lang="cs-CZ"/>
          </a:p>
          <a:p>
            <a:r>
              <a:rPr lang="cs-CZ" sz="1400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Calibri"/>
                <a:cs typeface="Arial"/>
              </a:rPr>
              <a:t>onboarding,</a:t>
            </a:r>
            <a:endParaRPr lang="cs-CZ"/>
          </a:p>
          <a:p>
            <a:r>
              <a:rPr lang="cs-CZ" sz="1400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Calibri"/>
                <a:cs typeface="Arial"/>
              </a:rPr>
              <a:t>průběžné vedení a rozvoj zaměstnanců (manažerské nástroje, motivace, delegování, práce s cíli, poskytování zpětné vazby) až po řízený exit a předání agendy.</a:t>
            </a:r>
            <a:endParaRPr lang="cs-CZ"/>
          </a:p>
          <a:p>
            <a:endParaRPr lang="cs-CZ">
              <a:ea typeface="Calibri"/>
              <a:cs typeface="Calibri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C7C9D64-1388-F2A5-2C83-EAEED636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072" y="285579"/>
            <a:ext cx="10515600" cy="1325563"/>
          </a:xfrm>
        </p:spPr>
        <p:txBody>
          <a:bodyPr/>
          <a:lstStyle/>
          <a:p>
            <a:r>
              <a:rPr lang="cs-CZ"/>
              <a:t>Vzdělávání CZARMA</a:t>
            </a:r>
          </a:p>
        </p:txBody>
      </p:sp>
    </p:spTree>
    <p:extLst>
      <p:ext uri="{BB962C8B-B14F-4D97-AF65-F5344CB8AC3E}">
        <p14:creationId xmlns:p14="http://schemas.microsoft.com/office/powerpoint/2010/main" val="216155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C4FDB20-B7A4-C562-9903-9D40E020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CZARMA STRATEGICKÉ FÓRUM VÝZKUMNÉHO MANAGEMENTU</a:t>
            </a:r>
            <a:endParaRPr lang="en-US"/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99498BC6-24E1-EFF0-3DD6-1A064E0FA9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002"/>
          <a:stretch>
            <a:fillRect/>
          </a:stretch>
        </p:blipFill>
        <p:spPr>
          <a:xfrm>
            <a:off x="2155989" y="1711615"/>
            <a:ext cx="7454348" cy="4046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8D799-005F-EABF-5A14-2D2AE76618AB}"/>
              </a:ext>
            </a:extLst>
          </p:cNvPr>
          <p:cNvSpPr txBox="1"/>
          <p:nvPr/>
        </p:nvSpPr>
        <p:spPr>
          <a:xfrm>
            <a:off x="504423" y="5918916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Možnost přihlášení náhradníků, b</a:t>
            </a:r>
            <a:r>
              <a:rPr lang="en-US" err="1"/>
              <a:t>ližší</a:t>
            </a:r>
            <a:r>
              <a:rPr lang="en-US"/>
              <a:t> </a:t>
            </a:r>
            <a:r>
              <a:rPr lang="en-US" err="1"/>
              <a:t>informace</a:t>
            </a:r>
            <a:r>
              <a:rPr lang="en-US"/>
              <a:t> </a:t>
            </a:r>
            <a:r>
              <a:rPr lang="en-US" err="1">
                <a:hlinkClick r:id="rId4"/>
              </a:rPr>
              <a:t>zde</a:t>
            </a:r>
            <a:r>
              <a:rPr lang="en-US">
                <a:hlinkClick r:id="rId4"/>
              </a:rPr>
              <a:t>.</a:t>
            </a:r>
            <a:endParaRPr lang="en-US">
              <a:ea typeface="Calibri"/>
              <a:cs typeface="Calibri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6D12A-FF71-33A2-4B46-7CC81CE82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DEC39-E0BF-6724-CEAA-88787570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77" y="1510757"/>
            <a:ext cx="105156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en-US" sz="1200">
              <a:solidFill>
                <a:srgbClr val="242424"/>
              </a:solidFill>
              <a:highlight>
                <a:srgbClr val="FFFFFF"/>
              </a:highlight>
              <a:latin typeface="Aptos"/>
            </a:endParaRPr>
          </a:p>
          <a:p>
            <a:pPr algn="just">
              <a:buNone/>
            </a:pPr>
            <a:r>
              <a:rPr lang="en-US" sz="2900" b="1" dirty="0" err="1">
                <a:latin typeface="Arial"/>
                <a:ea typeface="Calibri"/>
                <a:cs typeface="Arial"/>
              </a:rPr>
              <a:t>Doktorský</a:t>
            </a:r>
            <a:r>
              <a:rPr lang="en-US" sz="2900" b="1" dirty="0">
                <a:latin typeface="Arial"/>
                <a:ea typeface="Calibri"/>
                <a:cs typeface="Arial"/>
              </a:rPr>
              <a:t> </a:t>
            </a:r>
            <a:r>
              <a:rPr lang="en-US" sz="2900" b="1" dirty="0" err="1">
                <a:latin typeface="Arial"/>
                <a:ea typeface="Calibri"/>
                <a:cs typeface="Arial"/>
              </a:rPr>
              <a:t>studijní</a:t>
            </a:r>
            <a:r>
              <a:rPr lang="en-US" sz="2900" b="1" dirty="0">
                <a:latin typeface="Arial"/>
                <a:ea typeface="Calibri"/>
                <a:cs typeface="Arial"/>
              </a:rPr>
              <a:t> </a:t>
            </a:r>
            <a:r>
              <a:rPr lang="en-US" sz="2900" b="1" dirty="0" err="1">
                <a:latin typeface="Arial"/>
                <a:ea typeface="Calibri"/>
                <a:cs typeface="Arial"/>
              </a:rPr>
              <a:t>příjem</a:t>
            </a:r>
            <a:r>
              <a:rPr lang="en-US" sz="2900" b="1" dirty="0">
                <a:latin typeface="Arial"/>
                <a:ea typeface="Calibri"/>
                <a:cs typeface="Arial"/>
              </a:rPr>
              <a:t> a </a:t>
            </a:r>
            <a:r>
              <a:rPr lang="en-US" sz="2900" b="1" dirty="0" err="1">
                <a:latin typeface="Arial"/>
                <a:ea typeface="Calibri"/>
                <a:cs typeface="Arial"/>
              </a:rPr>
              <a:t>projektové</a:t>
            </a:r>
            <a:r>
              <a:rPr lang="en-US" sz="2900" b="1" dirty="0">
                <a:latin typeface="Arial"/>
                <a:ea typeface="Calibri"/>
                <a:cs typeface="Arial"/>
              </a:rPr>
              <a:t> </a:t>
            </a:r>
            <a:r>
              <a:rPr lang="en-US" sz="2900" b="1" dirty="0" err="1">
                <a:latin typeface="Arial"/>
                <a:ea typeface="Calibri"/>
                <a:cs typeface="Arial"/>
              </a:rPr>
              <a:t>zdroje</a:t>
            </a:r>
            <a:r>
              <a:rPr lang="en-US" sz="2900" b="1" dirty="0">
                <a:latin typeface="Arial"/>
                <a:ea typeface="Calibri"/>
                <a:cs typeface="Arial"/>
              </a:rPr>
              <a:t> - </a:t>
            </a:r>
            <a:r>
              <a:rPr lang="en-US" sz="2900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9. </a:t>
            </a:r>
            <a:r>
              <a:rPr lang="en-US" sz="2900" b="1" dirty="0" err="1">
                <a:solidFill>
                  <a:srgbClr val="FF0000"/>
                </a:solidFill>
                <a:latin typeface="Arial"/>
                <a:ea typeface="Calibri"/>
                <a:cs typeface="Arial"/>
              </a:rPr>
              <a:t>června</a:t>
            </a:r>
            <a:r>
              <a:rPr lang="en-US" sz="2900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 2026</a:t>
            </a:r>
            <a:r>
              <a:rPr lang="en-US" sz="2900" b="1" dirty="0">
                <a:solidFill>
                  <a:srgbClr val="0070C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900" b="1" dirty="0">
                <a:latin typeface="Arial"/>
                <a:ea typeface="Calibri"/>
                <a:cs typeface="Arial"/>
              </a:rPr>
              <a:t>| 10:00–11:00 | online</a:t>
            </a:r>
            <a:endParaRPr lang="en-US" sz="2900" dirty="0">
              <a:ea typeface="Calibri"/>
              <a:cs typeface="Calibri"/>
            </a:endParaRPr>
          </a:p>
          <a:p>
            <a:pPr>
              <a:lnSpc>
                <a:spcPct val="110000"/>
              </a:lnSpc>
              <a:buNone/>
            </a:pPr>
            <a:endParaRPr lang="en-US" sz="2200">
              <a:latin typeface="Arial"/>
              <a:ea typeface="Calibri"/>
              <a:cs typeface="Arial"/>
            </a:endParaRPr>
          </a:p>
          <a:p>
            <a:pPr>
              <a:lnSpc>
                <a:spcPct val="110000"/>
              </a:lnSpc>
              <a:buNone/>
            </a:pPr>
            <a:r>
              <a:rPr lang="en-US" sz="2600" dirty="0">
                <a:latin typeface="Arial"/>
                <a:ea typeface="Calibri"/>
                <a:cs typeface="Arial"/>
              </a:rPr>
              <a:t>Veronika </a:t>
            </a:r>
            <a:r>
              <a:rPr lang="en-US" sz="2600" dirty="0" err="1">
                <a:latin typeface="Arial"/>
                <a:ea typeface="Calibri"/>
                <a:cs typeface="Arial"/>
              </a:rPr>
              <a:t>Papoušková</a:t>
            </a:r>
            <a:r>
              <a:rPr lang="en-US" sz="2600" dirty="0">
                <a:latin typeface="Arial"/>
                <a:ea typeface="Calibri"/>
                <a:cs typeface="Arial"/>
              </a:rPr>
              <a:t> (</a:t>
            </a:r>
            <a:r>
              <a:rPr lang="en-US" sz="2600" dirty="0" err="1">
                <a:latin typeface="Arial"/>
                <a:ea typeface="Calibri"/>
                <a:cs typeface="Arial"/>
              </a:rPr>
              <a:t>PřF</a:t>
            </a:r>
            <a:r>
              <a:rPr lang="en-US" sz="2600" dirty="0">
                <a:latin typeface="Arial"/>
                <a:ea typeface="Calibri"/>
                <a:cs typeface="Arial"/>
              </a:rPr>
              <a:t> MU) </a:t>
            </a:r>
            <a:r>
              <a:rPr lang="en-US" sz="2600" dirty="0" err="1">
                <a:latin typeface="Arial"/>
                <a:ea typeface="Calibri"/>
                <a:cs typeface="Arial"/>
              </a:rPr>
              <a:t>představí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nový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rámec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b="1" dirty="0" err="1">
                <a:latin typeface="Arial"/>
                <a:ea typeface="Calibri"/>
                <a:cs typeface="Arial"/>
              </a:rPr>
              <a:t>garantovaného</a:t>
            </a:r>
            <a:r>
              <a:rPr lang="en-US" sz="2600" b="1" dirty="0">
                <a:latin typeface="Arial"/>
                <a:ea typeface="Calibri"/>
                <a:cs typeface="Arial"/>
              </a:rPr>
              <a:t> </a:t>
            </a:r>
            <a:r>
              <a:rPr lang="en-US" sz="2600" b="1" dirty="0" err="1">
                <a:latin typeface="Arial"/>
                <a:ea typeface="Calibri"/>
                <a:cs typeface="Arial"/>
              </a:rPr>
              <a:t>doktorského</a:t>
            </a:r>
            <a:r>
              <a:rPr lang="en-US" sz="2600" b="1" dirty="0">
                <a:latin typeface="Arial"/>
                <a:ea typeface="Calibri"/>
                <a:cs typeface="Arial"/>
              </a:rPr>
              <a:t> </a:t>
            </a:r>
            <a:r>
              <a:rPr lang="en-US" sz="2600" b="1" dirty="0" err="1">
                <a:latin typeface="Arial"/>
                <a:ea typeface="Calibri"/>
                <a:cs typeface="Arial"/>
              </a:rPr>
              <a:t>příjmu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vyplývající</a:t>
            </a:r>
            <a:r>
              <a:rPr lang="en-US" sz="2600" dirty="0">
                <a:latin typeface="Arial"/>
                <a:ea typeface="Calibri"/>
                <a:cs typeface="Arial"/>
              </a:rPr>
              <a:t> z </a:t>
            </a:r>
            <a:r>
              <a:rPr lang="en-US" sz="2600" dirty="0" err="1">
                <a:latin typeface="Arial"/>
                <a:ea typeface="Calibri"/>
                <a:cs typeface="Arial"/>
              </a:rPr>
              <a:t>novely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zákona</a:t>
            </a:r>
            <a:r>
              <a:rPr lang="en-US" sz="2600" dirty="0">
                <a:latin typeface="Arial"/>
                <a:ea typeface="Calibri"/>
                <a:cs typeface="Arial"/>
              </a:rPr>
              <a:t> o VŠ a </a:t>
            </a:r>
            <a:r>
              <a:rPr lang="en-US" sz="2600" dirty="0" err="1">
                <a:latin typeface="Arial"/>
                <a:ea typeface="Calibri"/>
                <a:cs typeface="Arial"/>
              </a:rPr>
              <a:t>otevře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diskusi</a:t>
            </a:r>
            <a:r>
              <a:rPr lang="en-US" sz="2600" dirty="0">
                <a:latin typeface="Arial"/>
                <a:ea typeface="Calibri"/>
                <a:cs typeface="Arial"/>
              </a:rPr>
              <a:t> k </a:t>
            </a:r>
            <a:r>
              <a:rPr lang="en-US" sz="2600" dirty="0" err="1">
                <a:latin typeface="Arial"/>
                <a:ea typeface="Calibri"/>
                <a:cs typeface="Arial"/>
              </a:rPr>
              <a:t>možnostem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jeho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financování</a:t>
            </a:r>
            <a:r>
              <a:rPr lang="en-US" sz="2600" dirty="0">
                <a:latin typeface="Arial"/>
                <a:ea typeface="Calibri"/>
                <a:cs typeface="Arial"/>
              </a:rPr>
              <a:t>, </a:t>
            </a:r>
            <a:r>
              <a:rPr lang="en-US" sz="2600" dirty="0" err="1">
                <a:latin typeface="Arial"/>
                <a:ea typeface="Calibri"/>
                <a:cs typeface="Arial"/>
              </a:rPr>
              <a:t>zejména</a:t>
            </a:r>
            <a:r>
              <a:rPr lang="en-US" sz="2600" dirty="0">
                <a:latin typeface="Arial"/>
                <a:ea typeface="Calibri"/>
                <a:cs typeface="Arial"/>
              </a:rPr>
              <a:t> ze </a:t>
            </a:r>
            <a:r>
              <a:rPr lang="en-US" sz="2600" dirty="0" err="1">
                <a:latin typeface="Arial"/>
                <a:ea typeface="Calibri"/>
                <a:cs typeface="Arial"/>
              </a:rPr>
              <a:t>stipendijních</a:t>
            </a:r>
            <a:r>
              <a:rPr lang="en-US" sz="2600" dirty="0">
                <a:latin typeface="Arial"/>
                <a:ea typeface="Calibri"/>
                <a:cs typeface="Arial"/>
              </a:rPr>
              <a:t> a </a:t>
            </a:r>
            <a:r>
              <a:rPr lang="en-US" sz="2600" dirty="0" err="1">
                <a:latin typeface="Arial"/>
                <a:ea typeface="Calibri"/>
                <a:cs typeface="Arial"/>
              </a:rPr>
              <a:t>projektových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zdrojů</a:t>
            </a:r>
            <a:r>
              <a:rPr lang="en-US" sz="2600" dirty="0">
                <a:latin typeface="Arial"/>
                <a:ea typeface="Calibri"/>
                <a:cs typeface="Arial"/>
              </a:rPr>
              <a:t>.</a:t>
            </a:r>
            <a:endParaRPr lang="en-US" sz="2600" dirty="0">
              <a:ea typeface="Calibri"/>
              <a:cs typeface="Calibri"/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US" sz="2600" dirty="0" err="1">
                <a:latin typeface="Arial"/>
                <a:ea typeface="Calibri"/>
                <a:cs typeface="Arial"/>
              </a:rPr>
              <a:t>Diskuse</a:t>
            </a:r>
            <a:r>
              <a:rPr lang="en-US" sz="2600" dirty="0">
                <a:latin typeface="Arial"/>
                <a:ea typeface="Calibri"/>
                <a:cs typeface="Arial"/>
              </a:rPr>
              <a:t> je </a:t>
            </a:r>
            <a:r>
              <a:rPr lang="en-US" sz="2600" dirty="0" err="1">
                <a:latin typeface="Arial"/>
                <a:ea typeface="Calibri"/>
                <a:cs typeface="Arial"/>
              </a:rPr>
              <a:t>určena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členkám</a:t>
            </a:r>
            <a:r>
              <a:rPr lang="en-US" sz="2600" dirty="0">
                <a:latin typeface="Arial"/>
                <a:ea typeface="Calibri"/>
                <a:cs typeface="Arial"/>
              </a:rPr>
              <a:t> a </a:t>
            </a:r>
            <a:r>
              <a:rPr lang="en-US" sz="2600" dirty="0" err="1">
                <a:latin typeface="Arial"/>
                <a:ea typeface="Calibri"/>
                <a:cs typeface="Arial"/>
              </a:rPr>
              <a:t>členům</a:t>
            </a:r>
            <a:r>
              <a:rPr lang="en-US" sz="2600" dirty="0">
                <a:latin typeface="Arial"/>
                <a:ea typeface="Calibri"/>
                <a:cs typeface="Arial"/>
              </a:rPr>
              <a:t> CZARMA, </a:t>
            </a:r>
            <a:r>
              <a:rPr lang="en-US" sz="2600" dirty="0" err="1">
                <a:latin typeface="Arial"/>
                <a:ea typeface="Calibri"/>
                <a:cs typeface="Arial"/>
              </a:rPr>
              <a:t>vhodná</a:t>
            </a:r>
            <a:r>
              <a:rPr lang="en-US" sz="2600" dirty="0">
                <a:latin typeface="Arial"/>
                <a:ea typeface="Calibri"/>
                <a:cs typeface="Arial"/>
              </a:rPr>
              <a:t> je </a:t>
            </a:r>
            <a:r>
              <a:rPr lang="en-US" sz="2600" dirty="0" err="1">
                <a:latin typeface="Arial"/>
                <a:ea typeface="Calibri"/>
                <a:cs typeface="Arial"/>
              </a:rPr>
              <a:t>však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i</a:t>
            </a:r>
            <a:r>
              <a:rPr lang="en-US" sz="2600" dirty="0">
                <a:latin typeface="Arial"/>
                <a:ea typeface="Calibri"/>
                <a:cs typeface="Arial"/>
              </a:rPr>
              <a:t> pro </a:t>
            </a:r>
            <a:r>
              <a:rPr lang="en-US" sz="2600" dirty="0" err="1">
                <a:latin typeface="Arial"/>
                <a:ea typeface="Calibri"/>
                <a:cs typeface="Arial"/>
              </a:rPr>
              <a:t>kolegy</a:t>
            </a:r>
            <a:r>
              <a:rPr lang="en-US" sz="2600" dirty="0">
                <a:latin typeface="Arial"/>
                <a:ea typeface="Calibri"/>
                <a:cs typeface="Arial"/>
              </a:rPr>
              <a:t> a </a:t>
            </a:r>
            <a:r>
              <a:rPr lang="en-US" sz="2600" dirty="0" err="1">
                <a:latin typeface="Arial"/>
                <a:ea typeface="Calibri"/>
                <a:cs typeface="Arial"/>
              </a:rPr>
              <a:t>kolegyně</a:t>
            </a:r>
            <a:r>
              <a:rPr lang="en-US" sz="2600" dirty="0">
                <a:latin typeface="Arial"/>
                <a:ea typeface="Calibri"/>
                <a:cs typeface="Arial"/>
              </a:rPr>
              <a:t> z </a:t>
            </a:r>
            <a:r>
              <a:rPr lang="en-US" sz="2600" dirty="0" err="1">
                <a:latin typeface="Arial"/>
                <a:ea typeface="Calibri"/>
                <a:cs typeface="Arial"/>
              </a:rPr>
              <a:t>oblasti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b="1" dirty="0">
                <a:latin typeface="Arial"/>
                <a:ea typeface="Calibri"/>
                <a:cs typeface="Arial"/>
              </a:rPr>
              <a:t>HR, </a:t>
            </a:r>
            <a:r>
              <a:rPr lang="en-US" sz="2600" b="1" dirty="0" err="1">
                <a:latin typeface="Arial"/>
                <a:ea typeface="Calibri"/>
                <a:cs typeface="Arial"/>
              </a:rPr>
              <a:t>doktorského</a:t>
            </a:r>
            <a:r>
              <a:rPr lang="en-US" sz="2600" b="1" dirty="0">
                <a:latin typeface="Arial"/>
                <a:ea typeface="Calibri"/>
                <a:cs typeface="Arial"/>
              </a:rPr>
              <a:t> studia </a:t>
            </a:r>
            <a:r>
              <a:rPr lang="en-US" sz="2600" b="1" dirty="0" err="1">
                <a:latin typeface="Arial"/>
                <a:ea typeface="Calibri"/>
                <a:cs typeface="Arial"/>
              </a:rPr>
              <a:t>či</a:t>
            </a:r>
            <a:r>
              <a:rPr lang="en-US" sz="2600" b="1" dirty="0">
                <a:latin typeface="Arial"/>
                <a:ea typeface="Calibri"/>
                <a:cs typeface="Arial"/>
              </a:rPr>
              <a:t> </a:t>
            </a:r>
            <a:r>
              <a:rPr lang="en-US" sz="2600" b="1" dirty="0" err="1">
                <a:latin typeface="Arial"/>
                <a:ea typeface="Calibri"/>
                <a:cs typeface="Arial"/>
              </a:rPr>
              <a:t>projektového</a:t>
            </a:r>
            <a:r>
              <a:rPr lang="en-US" sz="2600" b="1" dirty="0">
                <a:latin typeface="Arial"/>
                <a:ea typeface="Calibri"/>
                <a:cs typeface="Arial"/>
              </a:rPr>
              <a:t> </a:t>
            </a:r>
            <a:r>
              <a:rPr lang="en-US" sz="2600" b="1" dirty="0" err="1">
                <a:latin typeface="Arial"/>
                <a:ea typeface="Calibri"/>
                <a:cs typeface="Arial"/>
              </a:rPr>
              <a:t>řízení</a:t>
            </a:r>
            <a:r>
              <a:rPr lang="en-US" sz="2600" dirty="0">
                <a:latin typeface="Arial"/>
                <a:ea typeface="Calibri"/>
                <a:cs typeface="Arial"/>
              </a:rPr>
              <a:t>. </a:t>
            </a:r>
            <a:r>
              <a:rPr lang="en-US" sz="2600" dirty="0" err="1">
                <a:latin typeface="Arial"/>
                <a:ea typeface="Calibri"/>
                <a:cs typeface="Arial"/>
              </a:rPr>
              <a:t>Jedná</a:t>
            </a:r>
            <a:r>
              <a:rPr lang="en-US" sz="2600" dirty="0">
                <a:latin typeface="Arial"/>
                <a:ea typeface="Calibri"/>
                <a:cs typeface="Arial"/>
              </a:rPr>
              <a:t> se o </a:t>
            </a:r>
            <a:r>
              <a:rPr lang="en-US" sz="2600" dirty="0" err="1">
                <a:latin typeface="Arial"/>
                <a:ea typeface="Calibri"/>
                <a:cs typeface="Arial"/>
              </a:rPr>
              <a:t>otevřený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diskusní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formát</a:t>
            </a:r>
            <a:r>
              <a:rPr lang="en-US" sz="2600" dirty="0">
                <a:latin typeface="Arial"/>
                <a:ea typeface="Calibri"/>
                <a:cs typeface="Arial"/>
              </a:rPr>
              <a:t>, </a:t>
            </a:r>
            <a:r>
              <a:rPr lang="en-US" sz="2600" dirty="0" err="1">
                <a:latin typeface="Arial"/>
                <a:ea typeface="Calibri"/>
                <a:cs typeface="Arial"/>
              </a:rPr>
              <a:t>který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nebude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nahráván</a:t>
            </a:r>
            <a:r>
              <a:rPr lang="en-US" sz="2600" dirty="0">
                <a:latin typeface="Arial"/>
                <a:ea typeface="Calibri"/>
                <a:cs typeface="Arial"/>
              </a:rPr>
              <a:t> – </a:t>
            </a:r>
            <a:r>
              <a:rPr lang="en-US" sz="2600" dirty="0" err="1">
                <a:latin typeface="Arial"/>
                <a:ea typeface="Calibri"/>
                <a:cs typeface="Arial"/>
              </a:rPr>
              <a:t>těšíme</a:t>
            </a:r>
            <a:r>
              <a:rPr lang="en-US" sz="2600" dirty="0">
                <a:latin typeface="Arial"/>
                <a:ea typeface="Calibri"/>
                <a:cs typeface="Arial"/>
              </a:rPr>
              <a:t> se proto </a:t>
            </a:r>
            <a:r>
              <a:rPr lang="en-US" sz="2600" dirty="0" err="1">
                <a:latin typeface="Arial"/>
                <a:ea typeface="Calibri"/>
                <a:cs typeface="Arial"/>
              </a:rPr>
              <a:t>na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Vaše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aktivní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zapojení</a:t>
            </a:r>
            <a:r>
              <a:rPr lang="en-US" sz="2600" dirty="0">
                <a:latin typeface="Arial"/>
                <a:ea typeface="Calibri"/>
                <a:cs typeface="Arial"/>
              </a:rPr>
              <a:t>.</a:t>
            </a:r>
            <a:endParaRPr lang="en-US" sz="2600" dirty="0">
              <a:latin typeface="Calibri"/>
              <a:ea typeface="Calibri"/>
              <a:cs typeface="Calibri"/>
            </a:endParaRPr>
          </a:p>
          <a:p>
            <a:pPr algn="just">
              <a:buNone/>
            </a:pPr>
            <a:endParaRPr lang="en-US" sz="2000">
              <a:latin typeface="Arial"/>
              <a:ea typeface="Calibri"/>
              <a:cs typeface="Arial"/>
            </a:endParaRPr>
          </a:p>
          <a:p>
            <a:pPr algn="just">
              <a:buNone/>
            </a:pPr>
            <a:r>
              <a:rPr lang="en-US" sz="2600" dirty="0" err="1">
                <a:latin typeface="Arial"/>
                <a:ea typeface="Calibri"/>
                <a:cs typeface="Arial"/>
              </a:rPr>
              <a:t>Přihlášení</a:t>
            </a:r>
            <a:r>
              <a:rPr lang="en-US" sz="2600" dirty="0">
                <a:latin typeface="Arial"/>
                <a:ea typeface="Calibri"/>
                <a:cs typeface="Arial"/>
              </a:rPr>
              <a:t> je </a:t>
            </a:r>
            <a:r>
              <a:rPr lang="en-US" sz="2600" dirty="0" err="1">
                <a:latin typeface="Arial"/>
                <a:ea typeface="Calibri"/>
                <a:cs typeface="Arial"/>
              </a:rPr>
              <a:t>možné</a:t>
            </a:r>
            <a:r>
              <a:rPr lang="en-US" sz="2600" dirty="0">
                <a:latin typeface="Arial"/>
                <a:ea typeface="Calibri"/>
                <a:cs typeface="Arial"/>
              </a:rPr>
              <a:t> do </a:t>
            </a:r>
            <a:r>
              <a:rPr lang="en-US" sz="2600" dirty="0" err="1">
                <a:latin typeface="Arial"/>
                <a:ea typeface="Calibri"/>
                <a:cs typeface="Arial"/>
              </a:rPr>
              <a:t>pondělí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b="1" dirty="0">
                <a:latin typeface="Arial"/>
                <a:ea typeface="Calibri"/>
                <a:cs typeface="Arial"/>
              </a:rPr>
              <a:t>8. </a:t>
            </a:r>
            <a:r>
              <a:rPr lang="en-US" sz="2600" b="1" dirty="0" err="1">
                <a:latin typeface="Arial"/>
                <a:ea typeface="Calibri"/>
                <a:cs typeface="Arial"/>
              </a:rPr>
              <a:t>června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přes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b="1" dirty="0" err="1"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registrační</a:t>
            </a:r>
            <a:r>
              <a:rPr lang="en-US" sz="2600" b="1" dirty="0"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b="1" dirty="0" err="1"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formulář</a:t>
            </a:r>
            <a:r>
              <a:rPr lang="en-US" sz="2600" dirty="0">
                <a:latin typeface="Arial"/>
                <a:ea typeface="Calibri"/>
                <a:cs typeface="Arial"/>
              </a:rPr>
              <a:t>. </a:t>
            </a:r>
          </a:p>
          <a:p>
            <a:pPr algn="ctr">
              <a:buNone/>
            </a:pPr>
            <a:endParaRPr lang="en-US" sz="2600">
              <a:latin typeface="Arial"/>
              <a:ea typeface="Calibri"/>
              <a:cs typeface="Arial"/>
            </a:endParaRPr>
          </a:p>
          <a:p>
            <a:pPr algn="ctr">
              <a:buNone/>
            </a:pPr>
            <a:r>
              <a:rPr lang="en-US" sz="2600" dirty="0" err="1">
                <a:latin typeface="Arial"/>
                <a:ea typeface="Calibri"/>
                <a:cs typeface="Arial"/>
              </a:rPr>
              <a:t>Připojte</a:t>
            </a:r>
            <a:r>
              <a:rPr lang="en-US" sz="2600" dirty="0">
                <a:latin typeface="Arial"/>
                <a:ea typeface="Calibri"/>
                <a:cs typeface="Arial"/>
              </a:rPr>
              <a:t> se k </a:t>
            </a:r>
            <a:r>
              <a:rPr lang="en-US" sz="2600" dirty="0" err="1">
                <a:latin typeface="Arial"/>
                <a:ea typeface="Calibri"/>
                <a:cs typeface="Arial"/>
              </a:rPr>
              <a:t>nám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na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neformální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odborné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setkání</a:t>
            </a:r>
            <a:r>
              <a:rPr lang="en-US" sz="2600" dirty="0">
                <a:latin typeface="Arial"/>
                <a:ea typeface="Calibri"/>
                <a:cs typeface="Arial"/>
              </a:rPr>
              <a:t> u </a:t>
            </a:r>
            <a:r>
              <a:rPr lang="en-US" sz="2600" dirty="0" err="1">
                <a:latin typeface="Arial"/>
                <a:ea typeface="Calibri"/>
                <a:cs typeface="Arial"/>
              </a:rPr>
              <a:t>virtuální</a:t>
            </a:r>
            <a:r>
              <a:rPr lang="en-US" sz="2600" dirty="0">
                <a:latin typeface="Arial"/>
                <a:ea typeface="Calibri"/>
                <a:cs typeface="Arial"/>
              </a:rPr>
              <a:t> </a:t>
            </a:r>
            <a:r>
              <a:rPr lang="en-US" sz="2600" dirty="0" err="1">
                <a:latin typeface="Arial"/>
                <a:ea typeface="Calibri"/>
                <a:cs typeface="Arial"/>
              </a:rPr>
              <a:t>kávy</a:t>
            </a:r>
            <a:r>
              <a:rPr lang="en-US" sz="2600" dirty="0">
                <a:latin typeface="Arial"/>
                <a:ea typeface="Calibri"/>
                <a:cs typeface="Arial"/>
              </a:rPr>
              <a:t>!</a:t>
            </a:r>
          </a:p>
          <a:p>
            <a:pPr>
              <a:buNone/>
            </a:pPr>
            <a:br>
              <a:rPr lang="en-US"/>
            </a:br>
            <a:endParaRPr lang="en-US"/>
          </a:p>
          <a:p>
            <a:pPr>
              <a:buNone/>
            </a:pPr>
            <a:endParaRPr lang="en-US" sz="1000">
              <a:solidFill>
                <a:srgbClr val="212121"/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90ACF-CEEF-C491-DA51-3DB7E038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CZARMA Coffee Talk </a:t>
            </a:r>
          </a:p>
        </p:txBody>
      </p:sp>
    </p:spTree>
    <p:extLst>
      <p:ext uri="{BB962C8B-B14F-4D97-AF65-F5344CB8AC3E}">
        <p14:creationId xmlns:p14="http://schemas.microsoft.com/office/powerpoint/2010/main" val="118749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416D3-CC36-2B5D-C165-F0386FE5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72" y="1730433"/>
            <a:ext cx="10515600" cy="459847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endParaRPr lang="en-US" sz="1200">
              <a:solidFill>
                <a:srgbClr val="242424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4400" b="1" dirty="0">
                <a:latin typeface="Arial"/>
                <a:ea typeface="Calibri"/>
                <a:cs typeface="Arial"/>
              </a:rPr>
              <a:t>RMA: </a:t>
            </a:r>
            <a:r>
              <a:rPr lang="en-US" sz="4400" b="1" dirty="0">
                <a:latin typeface="Arial"/>
                <a:ea typeface="+mn-lt"/>
                <a:cs typeface="Arial"/>
              </a:rPr>
              <a:t>role </a:t>
            </a:r>
            <a:r>
              <a:rPr lang="en-US" sz="4400" b="1" dirty="0" err="1">
                <a:latin typeface="Arial"/>
                <a:ea typeface="+mn-lt"/>
                <a:cs typeface="Arial"/>
              </a:rPr>
              <a:t>manažerů</a:t>
            </a:r>
            <a:r>
              <a:rPr lang="en-US" sz="4400" b="1" dirty="0">
                <a:latin typeface="Arial"/>
                <a:ea typeface="+mn-lt"/>
                <a:cs typeface="Arial"/>
              </a:rPr>
              <a:t> a </a:t>
            </a:r>
            <a:r>
              <a:rPr lang="en-US" sz="4400" b="1" dirty="0" err="1">
                <a:latin typeface="Arial"/>
                <a:ea typeface="+mn-lt"/>
                <a:cs typeface="Arial"/>
              </a:rPr>
              <a:t>manažerek</a:t>
            </a:r>
            <a:r>
              <a:rPr lang="en-US" sz="4400" b="1" dirty="0">
                <a:latin typeface="Arial"/>
                <a:ea typeface="+mn-lt"/>
                <a:cs typeface="Arial"/>
              </a:rPr>
              <a:t> </a:t>
            </a:r>
            <a:r>
              <a:rPr lang="en-US" sz="4400" b="1" dirty="0" err="1">
                <a:latin typeface="Arial"/>
                <a:ea typeface="+mn-lt"/>
                <a:cs typeface="Arial"/>
              </a:rPr>
              <a:t>ve</a:t>
            </a:r>
            <a:r>
              <a:rPr lang="en-US" sz="4400" b="1" dirty="0">
                <a:latin typeface="Arial"/>
                <a:ea typeface="+mn-lt"/>
                <a:cs typeface="Arial"/>
              </a:rPr>
              <a:t> </a:t>
            </a:r>
            <a:r>
              <a:rPr lang="en-US" sz="4400" b="1" dirty="0" err="1">
                <a:latin typeface="Arial"/>
                <a:ea typeface="+mn-lt"/>
                <a:cs typeface="Arial"/>
              </a:rPr>
              <a:t>výzkumu</a:t>
            </a:r>
            <a:endParaRPr lang="en-US" sz="4400" b="1" dirty="0" err="1">
              <a:latin typeface="Arial"/>
              <a:ea typeface="Calibri"/>
              <a:cs typeface="Arial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800" dirty="0">
                <a:latin typeface="Arial"/>
                <a:ea typeface="+mn-lt"/>
                <a:cs typeface="Arial"/>
              </a:rPr>
              <a:t>V </a:t>
            </a:r>
            <a:r>
              <a:rPr lang="en-US" sz="3800" dirty="0" err="1">
                <a:latin typeface="Arial"/>
                <a:ea typeface="+mn-lt"/>
                <a:cs typeface="Arial"/>
              </a:rPr>
              <a:t>mezinárodním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kontextu</a:t>
            </a:r>
            <a:r>
              <a:rPr lang="en-US" sz="3800" dirty="0">
                <a:latin typeface="Arial"/>
                <a:ea typeface="+mn-lt"/>
                <a:cs typeface="Arial"/>
              </a:rPr>
              <a:t> se </a:t>
            </a:r>
            <a:r>
              <a:rPr lang="en-US" sz="3800" dirty="0" err="1">
                <a:latin typeface="Arial"/>
                <a:ea typeface="+mn-lt"/>
                <a:cs typeface="Arial"/>
              </a:rPr>
              <a:t>již</a:t>
            </a:r>
            <a:r>
              <a:rPr lang="en-US" sz="3800" dirty="0">
                <a:latin typeface="Arial"/>
                <a:ea typeface="+mn-lt"/>
                <a:cs typeface="Arial"/>
              </a:rPr>
              <a:t> </a:t>
            </a:r>
            <a:r>
              <a:rPr lang="en-US" sz="3800" dirty="0" err="1">
                <a:latin typeface="Arial"/>
                <a:ea typeface="+mn-lt"/>
                <a:cs typeface="Arial"/>
              </a:rPr>
              <a:t>stal</a:t>
            </a:r>
            <a:r>
              <a:rPr lang="en-US" sz="3800" dirty="0">
                <a:latin typeface="Arial"/>
                <a:ea typeface="+mn-lt"/>
                <a:cs typeface="Arial"/>
              </a:rPr>
              <a:t> </a:t>
            </a:r>
            <a:r>
              <a:rPr lang="en-US" sz="3800" b="1" dirty="0" err="1">
                <a:latin typeface="Arial"/>
                <a:ea typeface="+mn-lt"/>
                <a:cs typeface="Arial"/>
              </a:rPr>
              <a:t>výzkumný</a:t>
            </a:r>
            <a:r>
              <a:rPr lang="en-US" sz="3800" b="1" dirty="0">
                <a:latin typeface="Arial"/>
                <a:ea typeface="+mn-lt"/>
                <a:cs typeface="Arial"/>
              </a:rPr>
              <a:t> management</a:t>
            </a:r>
            <a:r>
              <a:rPr lang="en-US" sz="3800" dirty="0">
                <a:latin typeface="Arial"/>
                <a:ea typeface="+mn-lt"/>
                <a:cs typeface="Arial"/>
              </a:rPr>
              <a:t> (research management) </a:t>
            </a:r>
            <a:r>
              <a:rPr lang="en-US" sz="3800" dirty="0" err="1">
                <a:latin typeface="Arial"/>
                <a:ea typeface="+mn-lt"/>
                <a:cs typeface="Arial"/>
              </a:rPr>
              <a:t>kritickou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profesí</a:t>
            </a:r>
            <a:r>
              <a:rPr lang="en-US" sz="3800" dirty="0">
                <a:latin typeface="Arial"/>
                <a:ea typeface="+mn-lt"/>
                <a:cs typeface="Arial"/>
              </a:rPr>
              <a:t>, </a:t>
            </a:r>
            <a:r>
              <a:rPr lang="en-US" sz="3800" dirty="0" err="1">
                <a:latin typeface="Arial"/>
                <a:ea typeface="+mn-lt"/>
                <a:cs typeface="Arial"/>
              </a:rPr>
              <a:t>která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umožňuje</a:t>
            </a:r>
            <a:r>
              <a:rPr lang="en-US" sz="3800" dirty="0">
                <a:latin typeface="Arial"/>
                <a:ea typeface="+mn-lt"/>
                <a:cs typeface="Arial"/>
              </a:rPr>
              <a:t> </a:t>
            </a:r>
            <a:r>
              <a:rPr lang="en-US" sz="3800" dirty="0" err="1">
                <a:latin typeface="Arial"/>
                <a:ea typeface="+mn-lt"/>
                <a:cs typeface="Arial"/>
              </a:rPr>
              <a:t>výzkumným</a:t>
            </a:r>
            <a:r>
              <a:rPr lang="en-US" sz="3800" dirty="0">
                <a:latin typeface="Arial"/>
                <a:ea typeface="+mn-lt"/>
                <a:cs typeface="Arial"/>
              </a:rPr>
              <a:t> </a:t>
            </a:r>
            <a:r>
              <a:rPr lang="en-US" sz="3800" dirty="0" err="1">
                <a:latin typeface="Arial"/>
                <a:ea typeface="+mn-lt"/>
                <a:cs typeface="Arial"/>
              </a:rPr>
              <a:t>pracovníkům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věnovat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maximální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čas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vlastní</a:t>
            </a:r>
            <a:r>
              <a:rPr lang="en-US" sz="3800" dirty="0">
                <a:latin typeface="Arial"/>
                <a:ea typeface="+mn-lt"/>
                <a:cs typeface="Arial"/>
              </a:rPr>
              <a:t> </a:t>
            </a:r>
            <a:r>
              <a:rPr lang="en-US" sz="3800" dirty="0" err="1">
                <a:latin typeface="Arial"/>
                <a:ea typeface="+mn-lt"/>
                <a:cs typeface="Arial"/>
              </a:rPr>
              <a:t>vědecké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práci</a:t>
            </a:r>
            <a:r>
              <a:rPr lang="en-US" sz="3800" dirty="0">
                <a:latin typeface="Arial"/>
                <a:ea typeface="+mn-lt"/>
                <a:cs typeface="Arial"/>
              </a:rPr>
              <a:t>, </a:t>
            </a:r>
            <a:r>
              <a:rPr lang="en-US" sz="3800" dirty="0" err="1">
                <a:latin typeface="Arial"/>
                <a:ea typeface="+mn-lt"/>
                <a:cs typeface="Arial"/>
              </a:rPr>
              <a:t>zatímco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specializovaní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profesionálové</a:t>
            </a:r>
            <a:r>
              <a:rPr lang="en-US" sz="3800" dirty="0">
                <a:latin typeface="Arial"/>
                <a:ea typeface="+mn-lt"/>
                <a:cs typeface="Arial"/>
              </a:rPr>
              <a:t> – </a:t>
            </a:r>
            <a:r>
              <a:rPr lang="en-US" sz="3800" b="1" dirty="0" err="1">
                <a:latin typeface="Arial"/>
                <a:ea typeface="+mn-lt"/>
                <a:cs typeface="Arial"/>
              </a:rPr>
              <a:t>manažeři</a:t>
            </a:r>
            <a:r>
              <a:rPr lang="en-US" sz="3800" b="1" dirty="0">
                <a:latin typeface="Arial"/>
                <a:ea typeface="+mn-lt"/>
                <a:cs typeface="Arial"/>
              </a:rPr>
              <a:t>, </a:t>
            </a:r>
            <a:r>
              <a:rPr lang="en-US" sz="3800" b="1" dirty="0" err="1">
                <a:latin typeface="Arial"/>
                <a:ea typeface="+mn-lt"/>
                <a:cs typeface="Arial"/>
              </a:rPr>
              <a:t>manažerky</a:t>
            </a:r>
            <a:r>
              <a:rPr lang="en-US" sz="3800" b="1" dirty="0">
                <a:latin typeface="Arial"/>
                <a:ea typeface="+mn-lt"/>
                <a:cs typeface="Arial"/>
              </a:rPr>
              <a:t> a </a:t>
            </a:r>
            <a:r>
              <a:rPr lang="en-US" sz="3800" b="1" dirty="0" err="1">
                <a:latin typeface="Arial"/>
                <a:ea typeface="+mn-lt"/>
                <a:cs typeface="Arial"/>
              </a:rPr>
              <a:t>administrátoři</a:t>
            </a:r>
            <a:r>
              <a:rPr lang="en-US" sz="3800" b="1" dirty="0">
                <a:latin typeface="Arial"/>
                <a:ea typeface="+mn-lt"/>
                <a:cs typeface="Arial"/>
              </a:rPr>
              <a:t> </a:t>
            </a:r>
            <a:r>
              <a:rPr lang="en-US" sz="3800" b="1" dirty="0" err="1">
                <a:latin typeface="Arial"/>
                <a:ea typeface="+mn-lt"/>
                <a:cs typeface="Arial"/>
              </a:rPr>
              <a:t>ve</a:t>
            </a:r>
            <a:r>
              <a:rPr lang="en-US" sz="3800" b="1" dirty="0">
                <a:latin typeface="Arial"/>
                <a:ea typeface="+mn-lt"/>
                <a:cs typeface="Arial"/>
              </a:rPr>
              <a:t> </a:t>
            </a:r>
            <a:r>
              <a:rPr lang="en-US" sz="3800" b="1" dirty="0" err="1">
                <a:latin typeface="Arial"/>
                <a:ea typeface="+mn-lt"/>
                <a:cs typeface="Arial"/>
              </a:rPr>
              <a:t>výzkumu</a:t>
            </a:r>
            <a:r>
              <a:rPr lang="en-US" sz="3800" b="1" dirty="0">
                <a:latin typeface="Arial"/>
                <a:ea typeface="+mn-lt"/>
                <a:cs typeface="Arial"/>
              </a:rPr>
              <a:t> (research managers and administrators, RMA</a:t>
            </a:r>
            <a:r>
              <a:rPr lang="en-US" sz="3800" dirty="0">
                <a:latin typeface="Arial"/>
                <a:ea typeface="+mn-lt"/>
                <a:cs typeface="Arial"/>
              </a:rPr>
              <a:t>) se </a:t>
            </a:r>
            <a:r>
              <a:rPr lang="en-US" sz="3800" dirty="0" err="1">
                <a:latin typeface="Arial"/>
                <a:ea typeface="+mn-lt"/>
                <a:cs typeface="Arial"/>
              </a:rPr>
              <a:t>starají</a:t>
            </a:r>
            <a:r>
              <a:rPr lang="en-US" sz="3800" dirty="0">
                <a:latin typeface="Arial"/>
                <a:ea typeface="+mn-lt"/>
                <a:cs typeface="Arial"/>
              </a:rPr>
              <a:t> o </a:t>
            </a:r>
            <a:r>
              <a:rPr lang="en-US" sz="3800" dirty="0" err="1">
                <a:latin typeface="Arial"/>
                <a:ea typeface="+mn-lt"/>
                <a:cs typeface="Arial"/>
              </a:rPr>
              <a:t>podpůrné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procesy</a:t>
            </a:r>
            <a:r>
              <a:rPr lang="en-US" sz="3800" dirty="0">
                <a:latin typeface="Arial"/>
                <a:ea typeface="+mn-lt"/>
                <a:cs typeface="Arial"/>
              </a:rPr>
              <a:t> a </a:t>
            </a:r>
            <a:r>
              <a:rPr lang="en-US" sz="3800" dirty="0" err="1">
                <a:latin typeface="Arial"/>
                <a:ea typeface="+mn-lt"/>
                <a:cs typeface="Arial"/>
              </a:rPr>
              <a:t>současně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přispívají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ke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strategickému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řízení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výzkumu</a:t>
            </a:r>
            <a:r>
              <a:rPr lang="en-US" sz="3800" dirty="0">
                <a:latin typeface="Arial"/>
                <a:ea typeface="+mn-lt"/>
                <a:cs typeface="Arial"/>
              </a:rPr>
              <a:t>, </a:t>
            </a:r>
            <a:r>
              <a:rPr lang="en-US" sz="3800" dirty="0" err="1">
                <a:latin typeface="Arial"/>
                <a:ea typeface="+mn-lt"/>
                <a:cs typeface="Arial"/>
              </a:rPr>
              <a:t>rozvoji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institucionálních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kapacit</a:t>
            </a:r>
            <a:r>
              <a:rPr lang="en-US" sz="3800" dirty="0">
                <a:latin typeface="Arial"/>
                <a:ea typeface="+mn-lt"/>
                <a:cs typeface="Arial"/>
              </a:rPr>
              <a:t> a </a:t>
            </a:r>
            <a:r>
              <a:rPr lang="en-US" sz="3800" dirty="0" err="1">
                <a:latin typeface="Arial"/>
                <a:ea typeface="+mn-lt"/>
                <a:cs typeface="Arial"/>
              </a:rPr>
              <a:t>budování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dlouhodobých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partnerství</a:t>
            </a:r>
            <a:r>
              <a:rPr lang="en-US" sz="3800" dirty="0">
                <a:latin typeface="Arial"/>
                <a:ea typeface="+mn-lt"/>
                <a:cs typeface="Arial"/>
              </a:rPr>
              <a:t>. </a:t>
            </a:r>
            <a:r>
              <a:rPr lang="en-US" sz="3800" b="1" dirty="0">
                <a:latin typeface="Arial"/>
                <a:ea typeface="+mn-lt"/>
                <a:cs typeface="Arial"/>
              </a:rPr>
              <a:t>CZARMA</a:t>
            </a:r>
            <a:r>
              <a:rPr lang="en-US" sz="3800" dirty="0">
                <a:latin typeface="Arial"/>
                <a:ea typeface="+mn-lt"/>
                <a:cs typeface="Arial"/>
              </a:rPr>
              <a:t> v </a:t>
            </a:r>
            <a:r>
              <a:rPr lang="en-US" sz="3800" dirty="0" err="1">
                <a:latin typeface="Arial"/>
                <a:ea typeface="+mn-lt"/>
                <a:cs typeface="Arial"/>
              </a:rPr>
              <a:t>národním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kontextu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přispívá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nejen</a:t>
            </a:r>
            <a:r>
              <a:rPr lang="en-US" sz="3800" dirty="0">
                <a:latin typeface="Arial"/>
                <a:ea typeface="+mn-lt"/>
                <a:cs typeface="Arial"/>
              </a:rPr>
              <a:t> k </a:t>
            </a:r>
            <a:r>
              <a:rPr lang="en-US" sz="3800" dirty="0" err="1">
                <a:latin typeface="Arial"/>
                <a:ea typeface="+mn-lt"/>
                <a:cs typeface="Arial"/>
              </a:rPr>
              <a:t>diskuzi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ohledně</a:t>
            </a:r>
            <a:r>
              <a:rPr lang="en-US" sz="3800" dirty="0">
                <a:latin typeface="Arial"/>
                <a:ea typeface="+mn-lt"/>
                <a:cs typeface="Arial"/>
              </a:rPr>
              <a:t> </a:t>
            </a:r>
            <a:r>
              <a:rPr lang="en-US" sz="3800" dirty="0" err="1">
                <a:latin typeface="Arial"/>
                <a:ea typeface="+mn-lt"/>
                <a:cs typeface="Arial"/>
              </a:rPr>
              <a:t>profesionalizaci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řízení</a:t>
            </a:r>
            <a:r>
              <a:rPr lang="en-US" sz="3800" dirty="0">
                <a:latin typeface="Arial"/>
                <a:ea typeface="+mn-lt"/>
                <a:cs typeface="Arial"/>
              </a:rPr>
              <a:t> a </a:t>
            </a:r>
            <a:r>
              <a:rPr lang="en-US" sz="3800" dirty="0" err="1">
                <a:latin typeface="Arial"/>
                <a:ea typeface="+mn-lt"/>
                <a:cs typeface="Arial"/>
              </a:rPr>
              <a:t>administrace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výzkumu</a:t>
            </a:r>
            <a:r>
              <a:rPr lang="en-US" sz="3800" dirty="0">
                <a:latin typeface="Arial"/>
                <a:ea typeface="+mn-lt"/>
                <a:cs typeface="Arial"/>
              </a:rPr>
              <a:t> v ČR, ale </a:t>
            </a:r>
            <a:r>
              <a:rPr lang="en-US" sz="3800" dirty="0" err="1">
                <a:latin typeface="Arial"/>
                <a:ea typeface="+mn-lt"/>
                <a:cs typeface="Arial"/>
              </a:rPr>
              <a:t>také</a:t>
            </a:r>
            <a:r>
              <a:rPr lang="en-US" sz="3800" dirty="0">
                <a:latin typeface="Arial"/>
                <a:ea typeface="+mn-lt"/>
                <a:cs typeface="Arial"/>
              </a:rPr>
              <a:t> k </a:t>
            </a:r>
            <a:r>
              <a:rPr lang="en-US" sz="3800" dirty="0" err="1">
                <a:latin typeface="Arial"/>
                <a:ea typeface="+mn-lt"/>
                <a:cs typeface="Arial"/>
              </a:rPr>
              <a:t>zapojení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českých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institucí</a:t>
            </a:r>
            <a:r>
              <a:rPr lang="en-US" sz="3800" dirty="0">
                <a:latin typeface="Arial"/>
                <a:ea typeface="+mn-lt"/>
                <a:cs typeface="Arial"/>
              </a:rPr>
              <a:t> do </a:t>
            </a:r>
            <a:r>
              <a:rPr lang="en-US" sz="3800" dirty="0" err="1">
                <a:latin typeface="Arial"/>
                <a:ea typeface="+mn-lt"/>
                <a:cs typeface="Arial"/>
              </a:rPr>
              <a:t>širších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evropských</a:t>
            </a:r>
            <a:r>
              <a:rPr lang="en-US" sz="3800" dirty="0">
                <a:latin typeface="Arial"/>
                <a:ea typeface="+mn-lt"/>
                <a:cs typeface="Arial"/>
              </a:rPr>
              <a:t> </a:t>
            </a:r>
            <a:r>
              <a:rPr lang="en-US" sz="3800" dirty="0" err="1">
                <a:latin typeface="Arial"/>
                <a:ea typeface="+mn-lt"/>
                <a:cs typeface="Arial"/>
              </a:rPr>
              <a:t>iniciativ</a:t>
            </a:r>
            <a:r>
              <a:rPr lang="en-US" sz="3800" dirty="0">
                <a:latin typeface="Arial"/>
                <a:ea typeface="+mn-lt"/>
                <a:cs typeface="Arial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800" dirty="0" err="1">
                <a:latin typeface="Arial"/>
                <a:ea typeface="Calibri"/>
                <a:cs typeface="Arial"/>
              </a:rPr>
              <a:t>Prosíme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všechny</a:t>
            </a:r>
            <a:r>
              <a:rPr lang="en-US" sz="3800" dirty="0">
                <a:latin typeface="Arial"/>
                <a:ea typeface="Calibri"/>
                <a:cs typeface="Arial"/>
              </a:rPr>
              <a:t>, </a:t>
            </a:r>
            <a:r>
              <a:rPr lang="en-US" sz="3800" dirty="0" err="1">
                <a:latin typeface="Arial"/>
                <a:ea typeface="Calibri"/>
                <a:cs typeface="Arial"/>
              </a:rPr>
              <a:t>kteří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mají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zájem</a:t>
            </a:r>
            <a:r>
              <a:rPr lang="en-US" sz="3800" dirty="0">
                <a:latin typeface="Arial"/>
                <a:ea typeface="Calibri"/>
                <a:cs typeface="Arial"/>
              </a:rPr>
              <a:t> se </a:t>
            </a:r>
            <a:r>
              <a:rPr lang="en-US" sz="3800" dirty="0" err="1">
                <a:latin typeface="Arial"/>
                <a:ea typeface="Calibri"/>
                <a:cs typeface="Arial"/>
              </a:rPr>
              <a:t>na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přípravě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této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pozice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podílet</a:t>
            </a:r>
            <a:r>
              <a:rPr lang="en-US" sz="3800" dirty="0">
                <a:latin typeface="Arial"/>
                <a:ea typeface="Calibri"/>
                <a:cs typeface="Arial"/>
              </a:rPr>
              <a:t>, aby se </a:t>
            </a:r>
            <a:r>
              <a:rPr lang="en-US" sz="3800" dirty="0" err="1">
                <a:latin typeface="Arial"/>
                <a:ea typeface="Calibri"/>
                <a:cs typeface="Arial"/>
              </a:rPr>
              <a:t>zapojili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prostřednictvím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formuláře</a:t>
            </a:r>
            <a:r>
              <a:rPr lang="en-US" sz="3800" dirty="0">
                <a:latin typeface="Arial"/>
                <a:ea typeface="Calibri"/>
                <a:cs typeface="Arial"/>
              </a:rPr>
              <a:t>, </a:t>
            </a:r>
            <a:r>
              <a:rPr lang="en-US" sz="3800" dirty="0" err="1">
                <a:latin typeface="Arial"/>
                <a:ea typeface="Calibri"/>
                <a:cs typeface="Arial"/>
              </a:rPr>
              <a:t>který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bude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zaslán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na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všechny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členy</a:t>
            </a:r>
            <a:r>
              <a:rPr lang="en-US" sz="3800" dirty="0">
                <a:latin typeface="Arial"/>
                <a:ea typeface="Calibri"/>
                <a:cs typeface="Arial"/>
              </a:rPr>
              <a:t> CZARMA v </a:t>
            </a:r>
            <a:r>
              <a:rPr lang="en-US" sz="3800" b="1" dirty="0" err="1">
                <a:latin typeface="Arial"/>
                <a:ea typeface="Calibri"/>
                <a:cs typeface="Arial"/>
              </a:rPr>
              <a:t>průběhu</a:t>
            </a:r>
            <a:r>
              <a:rPr lang="en-US" sz="3800" b="1" dirty="0">
                <a:latin typeface="Arial"/>
                <a:ea typeface="Calibri"/>
                <a:cs typeface="Arial"/>
              </a:rPr>
              <a:t> </a:t>
            </a:r>
            <a:r>
              <a:rPr lang="en-US" sz="3800" b="1" dirty="0" err="1">
                <a:latin typeface="Arial"/>
                <a:ea typeface="Calibri"/>
                <a:cs typeface="Arial"/>
              </a:rPr>
              <a:t>měsíce</a:t>
            </a:r>
            <a:r>
              <a:rPr lang="en-US" sz="3800" b="1" dirty="0">
                <a:latin typeface="Arial"/>
                <a:ea typeface="Calibri"/>
                <a:cs typeface="Arial"/>
              </a:rPr>
              <a:t> </a:t>
            </a:r>
            <a:r>
              <a:rPr lang="en-US" sz="3800" b="1" dirty="0" err="1">
                <a:latin typeface="Arial"/>
                <a:ea typeface="Calibri"/>
                <a:cs typeface="Arial"/>
              </a:rPr>
              <a:t>června</a:t>
            </a:r>
            <a:r>
              <a:rPr lang="en-US" sz="3800" dirty="0">
                <a:latin typeface="Arial"/>
                <a:ea typeface="Calibri"/>
                <a:cs typeface="Arial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800" dirty="0" err="1">
                <a:latin typeface="Arial"/>
                <a:ea typeface="Calibri"/>
                <a:cs typeface="Arial"/>
              </a:rPr>
              <a:t>Finální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návrh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pozice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bude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následně</a:t>
            </a:r>
            <a:r>
              <a:rPr lang="en-US" sz="3800" dirty="0">
                <a:latin typeface="Arial"/>
                <a:ea typeface="Calibri"/>
                <a:cs typeface="Arial"/>
              </a:rPr>
              <a:t> </a:t>
            </a:r>
            <a:r>
              <a:rPr lang="en-US" sz="3800" dirty="0" err="1">
                <a:latin typeface="Arial"/>
                <a:ea typeface="Calibri"/>
                <a:cs typeface="Arial"/>
              </a:rPr>
              <a:t>předložen</a:t>
            </a:r>
            <a:r>
              <a:rPr lang="en-US" sz="3800" dirty="0">
                <a:latin typeface="Arial"/>
                <a:ea typeface="Calibri"/>
                <a:cs typeface="Arial"/>
              </a:rPr>
              <a:t> k </a:t>
            </a:r>
            <a:r>
              <a:rPr lang="en-US" sz="3800" dirty="0" err="1">
                <a:latin typeface="Arial"/>
                <a:ea typeface="Calibri"/>
                <a:cs typeface="Arial"/>
              </a:rPr>
              <a:t>hlasování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všem</a:t>
            </a:r>
            <a:r>
              <a:rPr lang="en-US" sz="3800" dirty="0">
                <a:latin typeface="Arial"/>
                <a:ea typeface="Calibri"/>
                <a:cs typeface="Arial"/>
              </a:rPr>
              <a:t> </a:t>
            </a:r>
            <a:r>
              <a:rPr lang="en-US" sz="3800" dirty="0" err="1">
                <a:latin typeface="Arial"/>
                <a:ea typeface="Calibri"/>
                <a:cs typeface="Arial"/>
              </a:rPr>
              <a:t>členům</a:t>
            </a:r>
            <a:r>
              <a:rPr lang="en-US" sz="3800" dirty="0">
                <a:latin typeface="Arial"/>
                <a:ea typeface="Calibri"/>
                <a:cs typeface="Arial"/>
              </a:rPr>
              <a:t> a </a:t>
            </a:r>
            <a:r>
              <a:rPr lang="en-US" sz="3800" dirty="0" err="1">
                <a:latin typeface="Arial"/>
                <a:ea typeface="Calibri"/>
                <a:cs typeface="Arial"/>
              </a:rPr>
              <a:t>členkám</a:t>
            </a:r>
            <a:r>
              <a:rPr lang="en-US" sz="3800" dirty="0">
                <a:latin typeface="Arial"/>
                <a:ea typeface="Calibri"/>
                <a:cs typeface="Arial"/>
              </a:rPr>
              <a:t> CZARMA.</a:t>
            </a:r>
            <a:endParaRPr lang="en-US" sz="3800">
              <a:latin typeface="Arial"/>
              <a:cs typeface="Arial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F9E5E5-55D4-491D-466B-37F84FAA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Calibri"/>
                <a:cs typeface="Calibri"/>
              </a:rPr>
              <a:t>NOVÁ PŘIPRAVOVANÁ POZICE CZARMA: RMA</a:t>
            </a:r>
          </a:p>
        </p:txBody>
      </p:sp>
    </p:spTree>
    <p:extLst>
      <p:ext uri="{BB962C8B-B14F-4D97-AF65-F5344CB8AC3E}">
        <p14:creationId xmlns:p14="http://schemas.microsoft.com/office/powerpoint/2010/main" val="422713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3CBFB-05D4-899C-4875-74414B5A2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10B85F-9A59-A63A-F8AA-E584EA49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>
                <a:latin typeface="Arial"/>
                <a:ea typeface="Calibri"/>
                <a:cs typeface="Arial"/>
              </a:rPr>
              <a:t> se </a:t>
            </a:r>
            <a:r>
              <a:rPr lang="en-US" sz="1600" err="1">
                <a:latin typeface="Arial"/>
                <a:ea typeface="Calibri"/>
                <a:cs typeface="Arial"/>
              </a:rPr>
              <a:t>uskuteční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ve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dnech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b="1">
                <a:latin typeface="Arial"/>
                <a:ea typeface="Calibri"/>
                <a:cs typeface="Arial"/>
              </a:rPr>
              <a:t>4.–5. </a:t>
            </a:r>
            <a:r>
              <a:rPr lang="en-US" sz="1600" b="1" err="1">
                <a:latin typeface="Arial"/>
                <a:ea typeface="Calibri"/>
                <a:cs typeface="Arial"/>
              </a:rPr>
              <a:t>listopadu</a:t>
            </a:r>
            <a:r>
              <a:rPr lang="en-US" sz="1600" b="1">
                <a:latin typeface="Arial"/>
                <a:ea typeface="Calibri"/>
                <a:cs typeface="Arial"/>
              </a:rPr>
              <a:t> 2026 </a:t>
            </a:r>
            <a:r>
              <a:rPr lang="en-US" sz="1600" b="1" err="1">
                <a:latin typeface="Arial"/>
                <a:ea typeface="Calibri"/>
                <a:cs typeface="Arial"/>
              </a:rPr>
              <a:t>na</a:t>
            </a:r>
            <a:r>
              <a:rPr lang="en-US" sz="1600" b="1">
                <a:latin typeface="Arial"/>
                <a:ea typeface="Calibri"/>
                <a:cs typeface="Arial"/>
              </a:rPr>
              <a:t> </a:t>
            </a:r>
            <a:r>
              <a:rPr lang="en-US" sz="1600" b="1" err="1">
                <a:latin typeface="Arial"/>
                <a:ea typeface="Calibri"/>
                <a:cs typeface="Arial"/>
              </a:rPr>
              <a:t>Vysoké</a:t>
            </a:r>
            <a:r>
              <a:rPr lang="en-US" sz="1600" b="1">
                <a:latin typeface="Arial"/>
                <a:ea typeface="Calibri"/>
                <a:cs typeface="Arial"/>
              </a:rPr>
              <a:t> </a:t>
            </a:r>
            <a:r>
              <a:rPr lang="en-US" sz="1600" b="1" err="1">
                <a:latin typeface="Arial"/>
                <a:ea typeface="Calibri"/>
                <a:cs typeface="Arial"/>
              </a:rPr>
              <a:t>škole</a:t>
            </a:r>
            <a:r>
              <a:rPr lang="en-US" sz="1600" b="1">
                <a:latin typeface="Arial"/>
                <a:ea typeface="Calibri"/>
                <a:cs typeface="Arial"/>
              </a:rPr>
              <a:t> </a:t>
            </a:r>
            <a:r>
              <a:rPr lang="en-US" sz="1600" b="1" err="1">
                <a:latin typeface="Arial"/>
                <a:ea typeface="Calibri"/>
                <a:cs typeface="Arial"/>
              </a:rPr>
              <a:t>ekonomické</a:t>
            </a:r>
            <a:r>
              <a:rPr lang="en-US" sz="1600" b="1">
                <a:latin typeface="Arial"/>
                <a:ea typeface="Calibri"/>
                <a:cs typeface="Arial"/>
              </a:rPr>
              <a:t> v </a:t>
            </a:r>
            <a:r>
              <a:rPr lang="en-US" sz="1600" b="1" err="1">
                <a:latin typeface="Arial"/>
                <a:ea typeface="Calibri"/>
                <a:cs typeface="Arial"/>
              </a:rPr>
              <a:t>Praze</a:t>
            </a:r>
            <a:r>
              <a:rPr lang="en-US" sz="1600">
                <a:latin typeface="Arial"/>
                <a:ea typeface="Calibri"/>
                <a:cs typeface="Arial"/>
              </a:rPr>
              <a:t>. </a:t>
            </a:r>
            <a:r>
              <a:rPr lang="en-US" sz="1600" err="1">
                <a:latin typeface="Arial"/>
                <a:ea typeface="Calibri"/>
                <a:cs typeface="Arial"/>
              </a:rPr>
              <a:t>Letošní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ročník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ponese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téma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b="1">
                <a:latin typeface="Arial"/>
                <a:ea typeface="Calibri"/>
                <a:cs typeface="Arial"/>
              </a:rPr>
              <a:t>„</a:t>
            </a:r>
            <a:r>
              <a:rPr lang="en-US" sz="1600" b="1" err="1">
                <a:latin typeface="Arial"/>
                <a:ea typeface="Calibri"/>
                <a:cs typeface="Arial"/>
              </a:rPr>
              <a:t>Poskytovatelé</a:t>
            </a:r>
            <a:r>
              <a:rPr lang="en-US" sz="1600" b="1">
                <a:latin typeface="Arial"/>
                <a:ea typeface="Calibri"/>
                <a:cs typeface="Arial"/>
              </a:rPr>
              <a:t> v </a:t>
            </a:r>
            <a:r>
              <a:rPr lang="en-US" sz="1600" b="1" err="1">
                <a:latin typeface="Arial"/>
                <a:ea typeface="Calibri"/>
                <a:cs typeface="Arial"/>
              </a:rPr>
              <a:t>době</a:t>
            </a:r>
            <a:r>
              <a:rPr lang="en-US" sz="1600" b="1">
                <a:latin typeface="Arial"/>
                <a:ea typeface="Calibri"/>
                <a:cs typeface="Arial"/>
              </a:rPr>
              <a:t> </a:t>
            </a:r>
            <a:r>
              <a:rPr lang="en-US" sz="1600" b="1" err="1">
                <a:latin typeface="Arial"/>
                <a:ea typeface="Calibri"/>
                <a:cs typeface="Arial"/>
              </a:rPr>
              <a:t>aktuálních</a:t>
            </a:r>
            <a:r>
              <a:rPr lang="en-US" sz="1600" b="1">
                <a:latin typeface="Arial"/>
                <a:ea typeface="Calibri"/>
                <a:cs typeface="Arial"/>
              </a:rPr>
              <a:t> </a:t>
            </a:r>
            <a:r>
              <a:rPr lang="en-US" sz="1600" b="1" err="1">
                <a:latin typeface="Arial"/>
                <a:ea typeface="Calibri"/>
                <a:cs typeface="Arial"/>
              </a:rPr>
              <a:t>změn</a:t>
            </a:r>
            <a:r>
              <a:rPr lang="en-US" sz="1600" b="1">
                <a:latin typeface="Arial"/>
                <a:ea typeface="Calibri"/>
                <a:cs typeface="Arial"/>
              </a:rPr>
              <a:t>“.</a:t>
            </a:r>
            <a:endParaRPr lang="en-US" sz="1600">
              <a:ea typeface="Calibri"/>
              <a:cs typeface="Calibri"/>
            </a:endParaRPr>
          </a:p>
          <a:p>
            <a:pPr algn="just">
              <a:buNone/>
            </a:pPr>
            <a:r>
              <a:rPr lang="en-US" sz="1600" err="1">
                <a:latin typeface="Arial"/>
                <a:ea typeface="Calibri"/>
                <a:cs typeface="Arial"/>
              </a:rPr>
              <a:t>Společně</a:t>
            </a:r>
            <a:r>
              <a:rPr lang="en-US" sz="1600">
                <a:latin typeface="Arial"/>
                <a:ea typeface="Calibri"/>
                <a:cs typeface="Arial"/>
              </a:rPr>
              <a:t> se </a:t>
            </a:r>
            <a:r>
              <a:rPr lang="en-US" sz="1600" err="1">
                <a:latin typeface="Arial"/>
                <a:ea typeface="Calibri"/>
                <a:cs typeface="Arial"/>
              </a:rPr>
              <a:t>zaměříme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na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proměny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pravidel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financování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výzkumu</a:t>
            </a:r>
            <a:r>
              <a:rPr lang="en-US" sz="1600">
                <a:latin typeface="Arial"/>
                <a:ea typeface="Calibri"/>
                <a:cs typeface="Arial"/>
              </a:rPr>
              <a:t> a </a:t>
            </a:r>
            <a:r>
              <a:rPr lang="en-US" sz="1600" err="1">
                <a:latin typeface="Arial"/>
                <a:ea typeface="Calibri"/>
                <a:cs typeface="Arial"/>
              </a:rPr>
              <a:t>jejich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praktické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dopady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na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práci</a:t>
            </a:r>
            <a:r>
              <a:rPr lang="en-US" sz="1600">
                <a:latin typeface="Arial"/>
                <a:ea typeface="Calibri"/>
                <a:cs typeface="Arial"/>
              </a:rPr>
              <a:t> research </a:t>
            </a:r>
            <a:r>
              <a:rPr lang="en-US" sz="1600" err="1">
                <a:latin typeface="Arial"/>
                <a:ea typeface="Calibri"/>
                <a:cs typeface="Arial"/>
              </a:rPr>
              <a:t>manažerek</a:t>
            </a:r>
            <a:r>
              <a:rPr lang="en-US" sz="1600">
                <a:latin typeface="Arial"/>
                <a:ea typeface="Calibri"/>
                <a:cs typeface="Arial"/>
              </a:rPr>
              <a:t> a </a:t>
            </a:r>
            <a:r>
              <a:rPr lang="en-US" sz="1600" err="1">
                <a:latin typeface="Arial"/>
                <a:ea typeface="Calibri"/>
                <a:cs typeface="Arial"/>
              </a:rPr>
              <a:t>manažerů</a:t>
            </a:r>
            <a:r>
              <a:rPr lang="en-US" sz="1600">
                <a:latin typeface="Arial"/>
                <a:ea typeface="Calibri"/>
                <a:cs typeface="Arial"/>
              </a:rPr>
              <a:t>. </a:t>
            </a:r>
            <a:r>
              <a:rPr lang="en-US" sz="1600" err="1">
                <a:latin typeface="Arial"/>
                <a:ea typeface="Calibri"/>
                <a:cs typeface="Arial"/>
              </a:rPr>
              <a:t>Konference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nabídne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prostor</a:t>
            </a:r>
            <a:r>
              <a:rPr lang="en-US" sz="1600">
                <a:latin typeface="Arial"/>
                <a:ea typeface="Calibri"/>
                <a:cs typeface="Arial"/>
              </a:rPr>
              <a:t> pro </a:t>
            </a:r>
            <a:r>
              <a:rPr lang="en-US" sz="1600" err="1">
                <a:latin typeface="Arial"/>
                <a:ea typeface="Calibri"/>
                <a:cs typeface="Arial"/>
              </a:rPr>
              <a:t>sdílení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zkušeností</a:t>
            </a:r>
            <a:r>
              <a:rPr lang="en-US" sz="1600">
                <a:latin typeface="Arial"/>
                <a:ea typeface="Calibri"/>
                <a:cs typeface="Arial"/>
              </a:rPr>
              <a:t>, </a:t>
            </a:r>
            <a:r>
              <a:rPr lang="en-US" sz="1600" err="1">
                <a:latin typeface="Arial"/>
                <a:ea typeface="Calibri"/>
                <a:cs typeface="Arial"/>
              </a:rPr>
              <a:t>diskusi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nad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aktuálními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výzvami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i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hledání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společných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řešení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napříč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</a:rPr>
              <a:t>institucemi</a:t>
            </a:r>
            <a:r>
              <a:rPr lang="en-US" sz="1600">
                <a:latin typeface="Arial"/>
                <a:ea typeface="Calibri"/>
                <a:cs typeface="Arial"/>
              </a:rPr>
              <a:t>.</a:t>
            </a:r>
            <a:endParaRPr lang="en-US" sz="1600">
              <a:ea typeface="Calibri"/>
              <a:cs typeface="Calibri"/>
            </a:endParaRPr>
          </a:p>
          <a:p>
            <a:pPr algn="just">
              <a:buNone/>
            </a:pPr>
            <a:r>
              <a:rPr lang="en-US" sz="1600" b="1">
                <a:latin typeface="Arial"/>
                <a:ea typeface="Calibri"/>
                <a:cs typeface="Arial"/>
              </a:rPr>
              <a:t>Program:</a:t>
            </a:r>
            <a:endParaRPr lang="en-US" sz="1600" b="1">
              <a:latin typeface="Arial"/>
              <a:cs typeface="Arial"/>
            </a:endParaRPr>
          </a:p>
          <a:p>
            <a:pPr algn="just">
              <a:buFont typeface="Arial"/>
            </a:pPr>
            <a:r>
              <a:rPr lang="en-US" sz="1600" b="1" err="1">
                <a:latin typeface="Arial"/>
                <a:ea typeface="Calibri"/>
                <a:cs typeface="Arial"/>
              </a:rPr>
              <a:t>Středa</a:t>
            </a:r>
            <a:r>
              <a:rPr lang="en-US" sz="1600" b="1">
                <a:latin typeface="Arial"/>
                <a:ea typeface="Calibri"/>
                <a:cs typeface="Arial"/>
              </a:rPr>
              <a:t> 4. </a:t>
            </a:r>
            <a:r>
              <a:rPr lang="en-US" sz="1600" b="1" err="1">
                <a:latin typeface="Arial"/>
                <a:ea typeface="Calibri"/>
                <a:cs typeface="Arial"/>
              </a:rPr>
              <a:t>listopadu</a:t>
            </a:r>
            <a:r>
              <a:rPr lang="en-US" sz="1600" b="1">
                <a:latin typeface="Arial"/>
                <a:ea typeface="Calibri"/>
                <a:cs typeface="Arial"/>
              </a:rPr>
              <a:t> (od 13:00)</a:t>
            </a:r>
            <a:endParaRPr lang="en-US" sz="1600">
              <a:ea typeface="Calibri"/>
              <a:cs typeface="Calibri"/>
            </a:endParaRPr>
          </a:p>
          <a:p>
            <a:pPr marL="971550" lvl="1" indent="-285750" algn="just">
              <a:buFont typeface="Arial"/>
            </a:pP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tematické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kulaté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stoly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(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komunikace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)</a:t>
            </a:r>
            <a:endParaRPr lang="en-US" sz="1600">
              <a:solidFill>
                <a:srgbClr val="003E84"/>
              </a:solidFill>
              <a:ea typeface="Calibri"/>
              <a:cs typeface="Calibri"/>
            </a:endParaRPr>
          </a:p>
          <a:p>
            <a:pPr marL="971550" lvl="1" indent="-285750" algn="just">
              <a:buFont typeface="Arial"/>
            </a:pP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členská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schůze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CZARMA</a:t>
            </a:r>
            <a:endParaRPr lang="en-US" sz="1600">
              <a:solidFill>
                <a:srgbClr val="003E84"/>
              </a:solidFill>
              <a:ea typeface="Calibri"/>
              <a:cs typeface="Calibri"/>
            </a:endParaRPr>
          </a:p>
          <a:p>
            <a:pPr marL="971550" lvl="1" indent="-285750" algn="just">
              <a:buFont typeface="Arial"/>
            </a:pP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večerní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networkingové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setkání</a:t>
            </a:r>
            <a:endParaRPr lang="en-US" sz="1600">
              <a:solidFill>
                <a:srgbClr val="003E84"/>
              </a:solidFill>
              <a:ea typeface="Calibri"/>
              <a:cs typeface="Calibri"/>
            </a:endParaRPr>
          </a:p>
          <a:p>
            <a:pPr algn="just">
              <a:buFont typeface="Arial"/>
            </a:pPr>
            <a:r>
              <a:rPr lang="en-US" sz="1600" b="1" err="1">
                <a:latin typeface="Arial"/>
                <a:ea typeface="Calibri"/>
                <a:cs typeface="Arial"/>
              </a:rPr>
              <a:t>Čtvrtek</a:t>
            </a:r>
            <a:r>
              <a:rPr lang="en-US" sz="1600" b="1">
                <a:latin typeface="Arial"/>
                <a:ea typeface="Calibri"/>
                <a:cs typeface="Arial"/>
              </a:rPr>
              <a:t> 5. </a:t>
            </a:r>
            <a:r>
              <a:rPr lang="en-US" sz="1600" b="1" err="1">
                <a:latin typeface="Arial"/>
                <a:ea typeface="Calibri"/>
                <a:cs typeface="Arial"/>
              </a:rPr>
              <a:t>listopadu</a:t>
            </a:r>
            <a:endParaRPr lang="en-US" sz="1600">
              <a:ea typeface="Calibri"/>
              <a:cs typeface="Calibri"/>
            </a:endParaRPr>
          </a:p>
          <a:p>
            <a:pPr marL="971550" lvl="1" indent="-285750" algn="just">
              <a:buFont typeface="Arial"/>
            </a:pP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hlavní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konferenční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program</a:t>
            </a:r>
            <a:endParaRPr lang="en-US" sz="1600">
              <a:solidFill>
                <a:srgbClr val="003E84"/>
              </a:solidFill>
              <a:ea typeface="Calibri"/>
              <a:cs typeface="Calibri"/>
            </a:endParaRPr>
          </a:p>
          <a:p>
            <a:pPr marL="971550" lvl="1" indent="-285750" algn="just">
              <a:buFont typeface="Arial"/>
            </a:pP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vystoupení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odborníků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a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stakeholderů</a:t>
            </a:r>
            <a:endParaRPr lang="en-US" sz="1600">
              <a:solidFill>
                <a:srgbClr val="003E84"/>
              </a:solidFill>
              <a:ea typeface="Calibri"/>
              <a:cs typeface="Calibri"/>
            </a:endParaRPr>
          </a:p>
          <a:p>
            <a:pPr marL="971550" lvl="1" indent="-285750" algn="just">
              <a:buFont typeface="Arial"/>
            </a:pP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posterová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sekce</a:t>
            </a:r>
            <a:endParaRPr lang="en-US" sz="1600">
              <a:solidFill>
                <a:srgbClr val="003E84"/>
              </a:solidFill>
              <a:ea typeface="Calibri"/>
              <a:cs typeface="Calibri"/>
            </a:endParaRPr>
          </a:p>
          <a:p>
            <a:pPr lvl="1" indent="0" algn="just">
              <a:buNone/>
            </a:pP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Kompletní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program a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registrace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jsou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k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dispozici</a:t>
            </a:r>
            <a:r>
              <a:rPr lang="en-US" sz="1600">
                <a:solidFill>
                  <a:srgbClr val="003E84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solidFill>
                  <a:srgbClr val="003E84"/>
                </a:solidFill>
                <a:latin typeface="Arial"/>
                <a:ea typeface="Calibri"/>
                <a:cs typeface="Arial"/>
              </a:rPr>
              <a:t>na</a:t>
            </a:r>
            <a:r>
              <a:rPr lang="en-US" sz="1600">
                <a:latin typeface="Arial"/>
                <a:ea typeface="Calibri"/>
                <a:cs typeface="Arial"/>
              </a:rPr>
              <a:t> </a:t>
            </a:r>
            <a:r>
              <a:rPr lang="en-US" sz="1600" err="1">
                <a:latin typeface="Arial"/>
                <a:ea typeface="Calibri"/>
                <a:cs typeface="Arial"/>
                <a:hlinkClick r:id="rId2"/>
              </a:rPr>
              <a:t>webu</a:t>
            </a:r>
            <a:r>
              <a:rPr lang="en-US" sz="1600">
                <a:latin typeface="Arial"/>
                <a:ea typeface="Calibri"/>
                <a:cs typeface="Arial"/>
                <a:hlinkClick r:id="rId2"/>
              </a:rPr>
              <a:t> CZARMA</a:t>
            </a:r>
            <a:r>
              <a:rPr lang="en-US" sz="1600">
                <a:latin typeface="Arial"/>
                <a:ea typeface="Calibri"/>
                <a:cs typeface="Arial"/>
              </a:rPr>
              <a:t>.</a:t>
            </a: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12A78-8B95-03A3-67F9-A908B3D9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err="1">
                <a:latin typeface="Arial"/>
                <a:ea typeface="Calibri"/>
                <a:cs typeface="Arial"/>
              </a:rPr>
              <a:t>Členská</a:t>
            </a:r>
            <a:r>
              <a:rPr lang="en-US" sz="2800">
                <a:latin typeface="Arial"/>
                <a:ea typeface="Calibri"/>
                <a:cs typeface="Arial"/>
              </a:rPr>
              <a:t> </a:t>
            </a:r>
            <a:r>
              <a:rPr lang="en-US" sz="2800" err="1">
                <a:latin typeface="Arial"/>
                <a:ea typeface="Calibri"/>
                <a:cs typeface="Arial"/>
              </a:rPr>
              <a:t>schůze</a:t>
            </a:r>
            <a:r>
              <a:rPr lang="en-US" sz="2800">
                <a:latin typeface="Arial"/>
                <a:ea typeface="Calibri"/>
                <a:cs typeface="Arial"/>
              </a:rPr>
              <a:t> a </a:t>
            </a:r>
            <a:r>
              <a:rPr lang="en-US" sz="2800" err="1">
                <a:latin typeface="Arial"/>
                <a:ea typeface="Calibri"/>
                <a:cs typeface="Arial"/>
              </a:rPr>
              <a:t>výroční</a:t>
            </a:r>
            <a:r>
              <a:rPr lang="en-US" sz="2800">
                <a:latin typeface="Arial"/>
                <a:ea typeface="Calibri"/>
                <a:cs typeface="Arial"/>
              </a:rPr>
              <a:t> </a:t>
            </a:r>
            <a:r>
              <a:rPr lang="en-US" sz="2800" err="1">
                <a:latin typeface="Arial"/>
                <a:ea typeface="Calibri"/>
                <a:cs typeface="Arial"/>
              </a:rPr>
              <a:t>konference</a:t>
            </a:r>
            <a:r>
              <a:rPr lang="en-US" sz="2800">
                <a:latin typeface="Arial"/>
                <a:ea typeface="Calibri"/>
                <a:cs typeface="Arial"/>
              </a:rPr>
              <a:t> CZARMA 2026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27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31AC4-465D-A175-92D7-3D3F10C70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FE5C4B-8827-7909-709D-04538CFC1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en-US" sz="1800">
                <a:latin typeface="Arial"/>
                <a:ea typeface="Calibri"/>
                <a:cs typeface="Arial"/>
              </a:rPr>
              <a:t>Rok 2026 je pro CZARMA </a:t>
            </a:r>
            <a:r>
              <a:rPr lang="en-US" sz="1800" b="1" err="1">
                <a:latin typeface="Arial"/>
                <a:ea typeface="Calibri"/>
                <a:cs typeface="Arial"/>
              </a:rPr>
              <a:t>klíčovým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milníkem</a:t>
            </a:r>
            <a:r>
              <a:rPr lang="en-US" sz="1800">
                <a:latin typeface="Arial"/>
                <a:ea typeface="Calibri"/>
                <a:cs typeface="Arial"/>
              </a:rPr>
              <a:t> – </a:t>
            </a:r>
            <a:r>
              <a:rPr lang="en-US" sz="1800" err="1">
                <a:latin typeface="Arial"/>
                <a:ea typeface="Calibri"/>
                <a:cs typeface="Arial"/>
              </a:rPr>
              <a:t>končí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mandát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většiny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členů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Předsednictva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i</a:t>
            </a:r>
            <a:r>
              <a:rPr lang="en-US" sz="1800" b="1">
                <a:latin typeface="Arial"/>
                <a:ea typeface="Calibri"/>
                <a:cs typeface="Arial"/>
              </a:rPr>
              <a:t> Dozorčí </a:t>
            </a:r>
            <a:r>
              <a:rPr lang="en-US" sz="1800" b="1" err="1">
                <a:latin typeface="Arial"/>
                <a:ea typeface="Calibri"/>
                <a:cs typeface="Arial"/>
              </a:rPr>
              <a:t>rady</a:t>
            </a:r>
            <a:r>
              <a:rPr lang="en-US" sz="1800">
                <a:latin typeface="Arial"/>
                <a:ea typeface="Calibri"/>
                <a:cs typeface="Arial"/>
              </a:rPr>
              <a:t>. To </a:t>
            </a:r>
            <a:r>
              <a:rPr lang="en-US" sz="1800" err="1">
                <a:latin typeface="Arial"/>
                <a:ea typeface="Calibri"/>
                <a:cs typeface="Arial"/>
              </a:rPr>
              <a:t>přináší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jedinečnou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příležitost</a:t>
            </a:r>
            <a:r>
              <a:rPr lang="en-US" sz="1800">
                <a:latin typeface="Arial"/>
                <a:ea typeface="Calibri"/>
                <a:cs typeface="Arial"/>
              </a:rPr>
              <a:t>: </a:t>
            </a:r>
            <a:r>
              <a:rPr lang="en-US" sz="1800" b="1" err="1">
                <a:latin typeface="Arial"/>
                <a:ea typeface="Calibri"/>
                <a:cs typeface="Arial"/>
              </a:rPr>
              <a:t>aktivně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ovlivnit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směřování</a:t>
            </a:r>
            <a:r>
              <a:rPr lang="en-US" sz="1800" b="1">
                <a:latin typeface="Arial"/>
                <a:ea typeface="Calibri"/>
                <a:cs typeface="Arial"/>
              </a:rPr>
              <a:t> CZARMA a </a:t>
            </a:r>
            <a:r>
              <a:rPr lang="en-US" sz="1800" b="1" err="1">
                <a:latin typeface="Arial"/>
                <a:ea typeface="Calibri"/>
                <a:cs typeface="Arial"/>
              </a:rPr>
              <a:t>podobu</a:t>
            </a:r>
            <a:r>
              <a:rPr lang="en-US" sz="1800" b="1">
                <a:latin typeface="Arial"/>
                <a:ea typeface="Calibri"/>
                <a:cs typeface="Arial"/>
              </a:rPr>
              <a:t> research </a:t>
            </a:r>
            <a:r>
              <a:rPr lang="en-US" sz="1800" b="1" err="1">
                <a:latin typeface="Arial"/>
                <a:ea typeface="Calibri"/>
                <a:cs typeface="Arial"/>
              </a:rPr>
              <a:t>managementu</a:t>
            </a:r>
            <a:r>
              <a:rPr lang="en-US" sz="1800" b="1">
                <a:latin typeface="Arial"/>
                <a:ea typeface="Calibri"/>
                <a:cs typeface="Arial"/>
              </a:rPr>
              <a:t> v ČR. </a:t>
            </a:r>
            <a:endParaRPr lang="en-US" sz="1800" b="1">
              <a:ea typeface="Calibri"/>
              <a:cs typeface="Calibri"/>
            </a:endParaRPr>
          </a:p>
          <a:p>
            <a:pPr algn="just">
              <a:buNone/>
            </a:pPr>
            <a:r>
              <a:rPr lang="en-US" sz="1800" err="1">
                <a:latin typeface="Arial"/>
                <a:ea typeface="Calibri"/>
                <a:cs typeface="Arial"/>
              </a:rPr>
              <a:t>Hledáme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motivované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kolegyně</a:t>
            </a:r>
            <a:r>
              <a:rPr lang="en-US" sz="1800">
                <a:latin typeface="Arial"/>
                <a:ea typeface="Calibri"/>
                <a:cs typeface="Arial"/>
              </a:rPr>
              <a:t> a </a:t>
            </a:r>
            <a:r>
              <a:rPr lang="en-US" sz="1800" err="1">
                <a:latin typeface="Arial"/>
                <a:ea typeface="Calibri"/>
                <a:cs typeface="Arial"/>
              </a:rPr>
              <a:t>kolegy</a:t>
            </a:r>
            <a:r>
              <a:rPr lang="en-US" sz="1800">
                <a:latin typeface="Arial"/>
                <a:ea typeface="Calibri"/>
                <a:cs typeface="Arial"/>
              </a:rPr>
              <a:t>, </a:t>
            </a:r>
            <a:r>
              <a:rPr lang="en-US" sz="1800" err="1">
                <a:latin typeface="Arial"/>
                <a:ea typeface="Calibri"/>
                <a:cs typeface="Arial"/>
              </a:rPr>
              <a:t>kteří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chtějí</a:t>
            </a:r>
            <a:r>
              <a:rPr lang="en-US" sz="1800">
                <a:latin typeface="Arial"/>
                <a:ea typeface="Calibri"/>
                <a:cs typeface="Arial"/>
              </a:rPr>
              <a:t>:</a:t>
            </a:r>
            <a:endParaRPr lang="en-US" sz="1800">
              <a:ea typeface="Calibri"/>
              <a:cs typeface="Calibri"/>
            </a:endParaRPr>
          </a:p>
          <a:p>
            <a:pPr algn="just"/>
            <a:r>
              <a:rPr lang="en-US" sz="1800" err="1">
                <a:latin typeface="Arial"/>
                <a:ea typeface="Calibri"/>
                <a:cs typeface="Arial"/>
              </a:rPr>
              <a:t>spoluutvářet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strategii</a:t>
            </a:r>
            <a:r>
              <a:rPr lang="en-US" sz="1800">
                <a:latin typeface="Arial"/>
                <a:ea typeface="Calibri"/>
                <a:cs typeface="Arial"/>
              </a:rPr>
              <a:t> a </a:t>
            </a:r>
            <a:r>
              <a:rPr lang="en-US" sz="1800" err="1">
                <a:latin typeface="Arial"/>
                <a:ea typeface="Calibri"/>
                <a:cs typeface="Arial"/>
              </a:rPr>
              <a:t>další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rozvoj</a:t>
            </a:r>
            <a:r>
              <a:rPr lang="en-US" sz="1800">
                <a:latin typeface="Arial"/>
                <a:ea typeface="Calibri"/>
                <a:cs typeface="Arial"/>
              </a:rPr>
              <a:t> CZARMA,</a:t>
            </a:r>
            <a:endParaRPr lang="en-US" sz="1800">
              <a:ea typeface="Calibri"/>
              <a:cs typeface="Calibri"/>
            </a:endParaRPr>
          </a:p>
          <a:p>
            <a:pPr algn="just"/>
            <a:r>
              <a:rPr lang="en-US" sz="1800" err="1">
                <a:latin typeface="Arial"/>
                <a:ea typeface="Calibri"/>
                <a:cs typeface="Arial"/>
              </a:rPr>
              <a:t>podílet</a:t>
            </a:r>
            <a:r>
              <a:rPr lang="en-US" sz="1800">
                <a:latin typeface="Arial"/>
                <a:ea typeface="Calibri"/>
                <a:cs typeface="Arial"/>
              </a:rPr>
              <a:t> se </a:t>
            </a:r>
            <a:r>
              <a:rPr lang="en-US" sz="1800" err="1">
                <a:latin typeface="Arial"/>
                <a:ea typeface="Calibri"/>
                <a:cs typeface="Arial"/>
              </a:rPr>
              <a:t>na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reprezentaci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české</a:t>
            </a:r>
            <a:r>
              <a:rPr lang="en-US" sz="1800">
                <a:latin typeface="Arial"/>
                <a:ea typeface="Calibri"/>
                <a:cs typeface="Arial"/>
              </a:rPr>
              <a:t> RMA </a:t>
            </a:r>
            <a:r>
              <a:rPr lang="en-US" sz="1800" err="1">
                <a:latin typeface="Arial"/>
                <a:ea typeface="Calibri"/>
                <a:cs typeface="Arial"/>
              </a:rPr>
              <a:t>komunity</a:t>
            </a:r>
            <a:r>
              <a:rPr lang="en-US" sz="1800">
                <a:latin typeface="Arial"/>
                <a:ea typeface="Calibri"/>
                <a:cs typeface="Arial"/>
              </a:rPr>
              <a:t>,</a:t>
            </a:r>
            <a:endParaRPr lang="en-US" sz="1800">
              <a:ea typeface="Calibri"/>
              <a:cs typeface="Calibri"/>
            </a:endParaRPr>
          </a:p>
          <a:p>
            <a:pPr algn="just"/>
            <a:r>
              <a:rPr lang="en-US" sz="1800" err="1">
                <a:latin typeface="Arial"/>
                <a:ea typeface="Calibri"/>
                <a:cs typeface="Arial"/>
              </a:rPr>
              <a:t>posilovat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hlas</a:t>
            </a:r>
            <a:r>
              <a:rPr lang="en-US" sz="1800">
                <a:latin typeface="Arial"/>
                <a:ea typeface="Calibri"/>
                <a:cs typeface="Arial"/>
              </a:rPr>
              <a:t> research </a:t>
            </a:r>
            <a:r>
              <a:rPr lang="en-US" sz="1800" err="1">
                <a:latin typeface="Arial"/>
                <a:ea typeface="Calibri"/>
                <a:cs typeface="Arial"/>
              </a:rPr>
              <a:t>managementu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vůči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národním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i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mezinárodním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partnerům</a:t>
            </a:r>
            <a:r>
              <a:rPr lang="en-US" sz="1800">
                <a:latin typeface="Arial"/>
                <a:ea typeface="Calibri"/>
                <a:cs typeface="Arial"/>
              </a:rPr>
              <a:t>,</a:t>
            </a:r>
            <a:endParaRPr lang="en-US" sz="1800">
              <a:ea typeface="Calibri"/>
              <a:cs typeface="Calibri"/>
            </a:endParaRPr>
          </a:p>
          <a:p>
            <a:pPr algn="just"/>
            <a:r>
              <a:rPr lang="en-US" sz="1800" err="1">
                <a:latin typeface="Arial"/>
                <a:ea typeface="Calibri"/>
                <a:cs typeface="Arial"/>
              </a:rPr>
              <a:t>přinášet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nové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impulzy</a:t>
            </a:r>
            <a:r>
              <a:rPr lang="en-US" sz="1800">
                <a:latin typeface="Arial"/>
                <a:ea typeface="Calibri"/>
                <a:cs typeface="Arial"/>
              </a:rPr>
              <a:t>, </a:t>
            </a:r>
            <a:r>
              <a:rPr lang="en-US" sz="1800" err="1">
                <a:latin typeface="Arial"/>
                <a:ea typeface="Calibri"/>
                <a:cs typeface="Arial"/>
              </a:rPr>
              <a:t>zkušenosti</a:t>
            </a:r>
            <a:r>
              <a:rPr lang="en-US" sz="1800">
                <a:latin typeface="Arial"/>
                <a:ea typeface="Calibri"/>
                <a:cs typeface="Arial"/>
              </a:rPr>
              <a:t> a </a:t>
            </a:r>
            <a:r>
              <a:rPr lang="en-US" sz="1800" err="1">
                <a:latin typeface="Arial"/>
                <a:ea typeface="Calibri"/>
                <a:cs typeface="Arial"/>
              </a:rPr>
              <a:t>témata</a:t>
            </a:r>
            <a:r>
              <a:rPr lang="en-US" sz="1800">
                <a:latin typeface="Arial"/>
                <a:ea typeface="Calibri"/>
                <a:cs typeface="Arial"/>
              </a:rPr>
              <a:t>.</a:t>
            </a:r>
            <a:endParaRPr lang="en-US" sz="1800">
              <a:ea typeface="Calibri"/>
              <a:cs typeface="Calibri"/>
            </a:endParaRPr>
          </a:p>
          <a:p>
            <a:pPr indent="0" algn="just">
              <a:buNone/>
            </a:pPr>
            <a:r>
              <a:rPr lang="en-US" sz="1800" err="1">
                <a:latin typeface="Arial"/>
                <a:ea typeface="Calibri"/>
                <a:cs typeface="Arial"/>
              </a:rPr>
              <a:t>Vaše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zkušenost</a:t>
            </a:r>
            <a:r>
              <a:rPr lang="en-US" sz="1800">
                <a:latin typeface="Arial"/>
                <a:ea typeface="Calibri"/>
                <a:cs typeface="Arial"/>
              </a:rPr>
              <a:t> z </a:t>
            </a:r>
            <a:r>
              <a:rPr lang="en-US" sz="1800" err="1">
                <a:latin typeface="Arial"/>
                <a:ea typeface="Calibri"/>
                <a:cs typeface="Arial"/>
              </a:rPr>
              <a:t>praxe</a:t>
            </a:r>
            <a:r>
              <a:rPr lang="en-US" sz="1800">
                <a:latin typeface="Arial"/>
                <a:ea typeface="Calibri"/>
                <a:cs typeface="Arial"/>
              </a:rPr>
              <a:t> je pro </a:t>
            </a:r>
            <a:r>
              <a:rPr lang="en-US" sz="1800" err="1">
                <a:latin typeface="Arial"/>
                <a:ea typeface="Calibri"/>
                <a:cs typeface="Arial"/>
              </a:rPr>
              <a:t>naši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komunitu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klíčová</a:t>
            </a:r>
            <a:r>
              <a:rPr lang="en-US" sz="1800">
                <a:latin typeface="Arial"/>
                <a:ea typeface="Calibri"/>
                <a:cs typeface="Arial"/>
              </a:rPr>
              <a:t>. </a:t>
            </a:r>
            <a:r>
              <a:rPr lang="en-US" sz="1800" err="1">
                <a:latin typeface="Arial"/>
                <a:ea typeface="Calibri"/>
                <a:cs typeface="Arial"/>
              </a:rPr>
              <a:t>Pokud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uvažujete</a:t>
            </a:r>
            <a:r>
              <a:rPr lang="en-US" sz="1800">
                <a:latin typeface="Arial"/>
                <a:ea typeface="Calibri"/>
                <a:cs typeface="Arial"/>
              </a:rPr>
              <a:t> o </a:t>
            </a:r>
            <a:r>
              <a:rPr lang="en-US" sz="1800" err="1">
                <a:latin typeface="Arial"/>
                <a:ea typeface="Calibri"/>
                <a:cs typeface="Arial"/>
              </a:rPr>
              <a:t>kandidatuře</a:t>
            </a:r>
            <a:r>
              <a:rPr lang="en-US" sz="1800">
                <a:latin typeface="Arial"/>
                <a:ea typeface="Calibri"/>
                <a:cs typeface="Arial"/>
              </a:rPr>
              <a:t>, </a:t>
            </a:r>
            <a:r>
              <a:rPr lang="en-US" sz="1800" err="1">
                <a:latin typeface="Arial"/>
                <a:ea typeface="Calibri"/>
                <a:cs typeface="Arial"/>
              </a:rPr>
              <a:t>neváhejte</a:t>
            </a:r>
            <a:r>
              <a:rPr lang="en-US" sz="1800">
                <a:latin typeface="Arial"/>
                <a:ea typeface="Calibri"/>
                <a:cs typeface="Arial"/>
              </a:rPr>
              <a:t> – </a:t>
            </a:r>
            <a:r>
              <a:rPr lang="en-US" sz="1800" b="1">
                <a:latin typeface="Arial"/>
                <a:ea typeface="Calibri"/>
                <a:cs typeface="Arial"/>
              </a:rPr>
              <a:t>CZARMA </a:t>
            </a:r>
            <a:r>
              <a:rPr lang="en-US" sz="1800" b="1" err="1">
                <a:latin typeface="Arial"/>
                <a:ea typeface="Calibri"/>
                <a:cs typeface="Arial"/>
              </a:rPr>
              <a:t>stojí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na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aktivních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členech</a:t>
            </a:r>
            <a:r>
              <a:rPr lang="en-US" sz="1800" b="1">
                <a:latin typeface="Arial"/>
                <a:ea typeface="Calibri"/>
                <a:cs typeface="Arial"/>
              </a:rPr>
              <a:t> a </a:t>
            </a:r>
            <a:r>
              <a:rPr lang="en-US" sz="1800" b="1" err="1">
                <a:latin typeface="Arial"/>
                <a:ea typeface="Calibri"/>
                <a:cs typeface="Arial"/>
              </a:rPr>
              <a:t>jejich</a:t>
            </a:r>
            <a:r>
              <a:rPr lang="en-US" sz="1800" b="1">
                <a:latin typeface="Arial"/>
                <a:ea typeface="Calibri"/>
                <a:cs typeface="Arial"/>
              </a:rPr>
              <a:t> </a:t>
            </a:r>
            <a:r>
              <a:rPr lang="en-US" sz="1800" b="1" err="1">
                <a:latin typeface="Arial"/>
                <a:ea typeface="Calibri"/>
                <a:cs typeface="Arial"/>
              </a:rPr>
              <a:t>zapojení</a:t>
            </a:r>
            <a:r>
              <a:rPr lang="en-US" sz="1800">
                <a:latin typeface="Arial"/>
                <a:ea typeface="Calibri"/>
                <a:cs typeface="Arial"/>
              </a:rPr>
              <a:t>.  </a:t>
            </a:r>
            <a:r>
              <a:rPr lang="en-US" sz="1800" err="1">
                <a:latin typeface="Arial"/>
                <a:ea typeface="Calibri"/>
                <a:cs typeface="Arial"/>
              </a:rPr>
              <a:t>Kandidaturu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zašlete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prostřednictvím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vyplněného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formuláře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na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b="1">
                <a:latin typeface="Arial"/>
                <a:ea typeface="Calibri"/>
                <a:cs typeface="Arial"/>
                <a:hlinkClick r:id="rId2"/>
              </a:rPr>
              <a:t>info@czarma.cz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b="1">
                <a:latin typeface="Arial"/>
                <a:ea typeface="Calibri"/>
                <a:cs typeface="Arial"/>
              </a:rPr>
              <a:t>do 30. </a:t>
            </a:r>
            <a:r>
              <a:rPr lang="en-US" sz="1800" b="1" err="1">
                <a:latin typeface="Arial"/>
                <a:ea typeface="Calibri"/>
                <a:cs typeface="Arial"/>
              </a:rPr>
              <a:t>června</a:t>
            </a:r>
            <a:r>
              <a:rPr lang="en-US" sz="1800" b="1">
                <a:latin typeface="Arial"/>
                <a:ea typeface="Calibri"/>
                <a:cs typeface="Arial"/>
              </a:rPr>
              <a:t> 2026. </a:t>
            </a:r>
            <a:endParaRPr lang="en-US" sz="1800">
              <a:ea typeface="Calibri"/>
              <a:cs typeface="Calibri"/>
            </a:endParaRPr>
          </a:p>
          <a:p>
            <a:pPr algn="just">
              <a:buNone/>
            </a:pPr>
            <a:r>
              <a:rPr lang="en-US" sz="1800" err="1">
                <a:latin typeface="Arial"/>
                <a:ea typeface="Calibri"/>
                <a:cs typeface="Arial"/>
              </a:rPr>
              <a:t>Volby</a:t>
            </a:r>
            <a:r>
              <a:rPr lang="en-US" sz="1800">
                <a:latin typeface="Arial"/>
                <a:ea typeface="Calibri"/>
                <a:cs typeface="Arial"/>
              </a:rPr>
              <a:t> do </a:t>
            </a:r>
            <a:r>
              <a:rPr lang="en-US" sz="1800" err="1">
                <a:latin typeface="Arial"/>
                <a:ea typeface="Calibri"/>
                <a:cs typeface="Arial"/>
              </a:rPr>
              <a:t>předsednictva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i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dozorčí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rady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proběhnou</a:t>
            </a:r>
            <a:r>
              <a:rPr lang="en-US" sz="1800">
                <a:latin typeface="Arial"/>
                <a:ea typeface="Calibri"/>
                <a:cs typeface="Arial"/>
              </a:rPr>
              <a:t> v </a:t>
            </a:r>
            <a:r>
              <a:rPr lang="en-US" sz="1800" err="1">
                <a:latin typeface="Arial"/>
                <a:ea typeface="Calibri"/>
                <a:cs typeface="Arial"/>
              </a:rPr>
              <a:t>rámci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členské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schůze</a:t>
            </a:r>
            <a:r>
              <a:rPr lang="en-US" sz="1800">
                <a:latin typeface="Arial"/>
                <a:ea typeface="Calibri"/>
                <a:cs typeface="Arial"/>
              </a:rPr>
              <a:t> a </a:t>
            </a:r>
            <a:r>
              <a:rPr lang="en-US" sz="1800" err="1">
                <a:latin typeface="Arial"/>
                <a:ea typeface="Calibri"/>
                <a:cs typeface="Arial"/>
              </a:rPr>
              <a:t>jejich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výsledky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budou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slavnostně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oznámeny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během</a:t>
            </a:r>
            <a:r>
              <a:rPr lang="en-US" sz="1800">
                <a:latin typeface="Arial"/>
                <a:ea typeface="Calibri"/>
                <a:cs typeface="Arial"/>
              </a:rPr>
              <a:t> </a:t>
            </a:r>
            <a:r>
              <a:rPr lang="en-US" sz="1800" err="1">
                <a:latin typeface="Arial"/>
                <a:ea typeface="Calibri"/>
                <a:cs typeface="Arial"/>
              </a:rPr>
              <a:t>konference</a:t>
            </a:r>
            <a:r>
              <a:rPr lang="en-US" sz="1800">
                <a:latin typeface="Arial"/>
                <a:ea typeface="Calibri"/>
                <a:cs typeface="Arial"/>
              </a:rPr>
              <a:t>.</a:t>
            </a:r>
            <a:endParaRPr lang="en-US" sz="1800">
              <a:ea typeface="Calibri"/>
              <a:cs typeface="Calibri"/>
            </a:endParaRPr>
          </a:p>
          <a:p>
            <a:pPr algn="just">
              <a:buNone/>
            </a:pPr>
            <a:endParaRPr lang="en-US" sz="1800">
              <a:ea typeface="Calibri"/>
              <a:cs typeface="Calibri"/>
            </a:endParaRPr>
          </a:p>
          <a:p>
            <a:pPr>
              <a:buNone/>
            </a:pPr>
            <a:br>
              <a:rPr lang="en-US"/>
            </a:br>
            <a:endParaRPr lang="en-US"/>
          </a:p>
          <a:p>
            <a:pPr marL="0" indent="0">
              <a:buNone/>
            </a:pPr>
            <a:endParaRPr lang="en-US" sz="160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F8416-3C54-C8F8-2AE5-B34AD7A1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800" err="1">
                <a:latin typeface="Arial"/>
                <a:ea typeface="Calibri"/>
                <a:cs typeface="Arial"/>
              </a:rPr>
              <a:t>Zapojte</a:t>
            </a:r>
            <a:r>
              <a:rPr lang="en-US" sz="2800">
                <a:latin typeface="Arial"/>
                <a:ea typeface="Calibri"/>
                <a:cs typeface="Arial"/>
              </a:rPr>
              <a:t> se do </a:t>
            </a:r>
            <a:r>
              <a:rPr lang="en-US" sz="2800" err="1">
                <a:latin typeface="Arial"/>
                <a:ea typeface="Calibri"/>
                <a:cs typeface="Arial"/>
              </a:rPr>
              <a:t>vedení</a:t>
            </a:r>
            <a:r>
              <a:rPr lang="en-US" sz="2800">
                <a:latin typeface="Arial"/>
                <a:ea typeface="Calibri"/>
                <a:cs typeface="Arial"/>
              </a:rPr>
              <a:t> CZARMA – </a:t>
            </a:r>
            <a:r>
              <a:rPr lang="en-US" sz="2800" err="1">
                <a:latin typeface="Arial"/>
                <a:ea typeface="Calibri"/>
                <a:cs typeface="Arial"/>
              </a:rPr>
              <a:t>výzva</a:t>
            </a:r>
            <a:r>
              <a:rPr lang="en-US" sz="2800">
                <a:latin typeface="Arial"/>
                <a:ea typeface="Calibri"/>
                <a:cs typeface="Arial"/>
              </a:rPr>
              <a:t> </a:t>
            </a:r>
            <a:r>
              <a:rPr lang="en-US" sz="2800" err="1">
                <a:latin typeface="Arial"/>
                <a:ea typeface="Calibri"/>
                <a:cs typeface="Arial"/>
              </a:rPr>
              <a:t>ke</a:t>
            </a:r>
            <a:r>
              <a:rPr lang="en-US" sz="2800">
                <a:latin typeface="Arial"/>
                <a:ea typeface="Calibri"/>
                <a:cs typeface="Arial"/>
              </a:rPr>
              <a:t> </a:t>
            </a:r>
            <a:r>
              <a:rPr lang="en-US" sz="2800" err="1">
                <a:latin typeface="Arial"/>
                <a:ea typeface="Calibri"/>
                <a:cs typeface="Arial"/>
              </a:rPr>
              <a:t>kandidatuře</a:t>
            </a:r>
            <a:endParaRPr lang="en-US" sz="2800" b="0" err="1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ctr"/>
            <a:endParaRPr lang="en-US" sz="280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76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B6ACC-5413-CE66-DD8C-8587137A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6F2D617-2865-93C9-21FB-ADC48B6F8880}"/>
              </a:ext>
            </a:extLst>
          </p:cNvPr>
          <p:cNvSpPr/>
          <p:nvPr/>
        </p:nvSpPr>
        <p:spPr>
          <a:xfrm>
            <a:off x="0" y="2253371"/>
            <a:ext cx="12192000" cy="2036763"/>
          </a:xfrm>
          <a:prstGeom prst="rect">
            <a:avLst/>
          </a:prstGeom>
          <a:solidFill>
            <a:srgbClr val="003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FBF25F-D538-64ED-E89B-96E83563C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6" y="2445350"/>
            <a:ext cx="11734800" cy="1652803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bg1"/>
                </a:solidFill>
                <a:latin typeface="Arial"/>
                <a:cs typeface="Arial"/>
              </a:rPr>
              <a:t>CZARMA REGON – září 2026: </a:t>
            </a:r>
            <a:br>
              <a:rPr lang="cs-CZ" sz="4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b="0">
                <a:latin typeface="Arial"/>
                <a:cs typeface="Arial"/>
              </a:rPr>
              <a:t>strategii instituce pro získávání EU projektů,</a:t>
            </a:r>
            <a:endParaRPr lang="cs-CZ" sz="44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9406BF-BE65-FE1B-D339-F226A2B534A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01271" y="4843346"/>
            <a:ext cx="10439635" cy="1548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cs-CZ" sz="2300" b="1" err="1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+mn-lt"/>
                <a:cs typeface="Arial"/>
              </a:rPr>
              <a:t>Czarma</a:t>
            </a:r>
            <a:r>
              <a:rPr lang="cs-CZ" sz="2300" b="1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+mn-lt"/>
                <a:cs typeface="Arial"/>
              </a:rPr>
              <a:t> Regon - 2. září 2026: Univerzitní aliance </a:t>
            </a:r>
            <a:endParaRPr lang="cs-CZ" sz="2300" b="1">
              <a:solidFill>
                <a:srgbClr val="000000"/>
              </a:solidFill>
              <a:highlight>
                <a:srgbClr val="FAFAFA"/>
              </a:highlight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cs-CZ" sz="1400" b="1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+mn-lt"/>
                <a:cs typeface="Arial"/>
              </a:rPr>
              <a:t>    10:00 – 11:30, online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cs-CZ" sz="2000">
              <a:latin typeface="Arial"/>
              <a:ea typeface="+mn-lt"/>
              <a:cs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6F0166C-B100-87FF-1701-831506426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26" y="466462"/>
            <a:ext cx="2051665" cy="11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8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3B28A9D6C9D14986F7827B59A95304" ma:contentTypeVersion="4" ma:contentTypeDescription="Vytvoří nový dokument" ma:contentTypeScope="" ma:versionID="9d8278115b76d20aed586d401a5e3059">
  <xsd:schema xmlns:xsd="http://www.w3.org/2001/XMLSchema" xmlns:xs="http://www.w3.org/2001/XMLSchema" xmlns:p="http://schemas.microsoft.com/office/2006/metadata/properties" xmlns:ns2="fdcf2f3a-b30f-4f20-a00e-d0df584b2747" targetNamespace="http://schemas.microsoft.com/office/2006/metadata/properties" ma:root="true" ma:fieldsID="ba719f73a90fc9fb26dafc70879d8469" ns2:_="">
    <xsd:import namespace="fdcf2f3a-b30f-4f20-a00e-d0df584b27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f2f3a-b30f-4f20-a00e-d0df584b2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ADFB13-FEAF-4622-B843-FE318ED8F80E}">
  <ds:schemaRefs>
    <ds:schemaRef ds:uri="fdcf2f3a-b30f-4f20-a00e-d0df584b27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9D16A3-C0B5-44D2-8BEB-AADA26ECFFD6}">
  <ds:schemaRefs>
    <ds:schemaRef ds:uri="fdcf2f3a-b30f-4f20-a00e-d0df584b27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C87834-E504-4434-BF39-12C6D66D05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Širokoúhlá obrazovka</PresentationFormat>
  <Slides>9</Slides>
  <Notes>3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Office Theme</vt:lpstr>
      <vt:lpstr>CZARMA REGON – červen 2026:  strategii instituce pro získávání EU projektů,</vt:lpstr>
      <vt:lpstr>Vzdělávání CZARMA</vt:lpstr>
      <vt:lpstr>CZARMA STRATEGICKÉ FÓRUM VÝZKUMNÉHO MANAGEMENTU</vt:lpstr>
      <vt:lpstr>CZARMA Coffee Talk </vt:lpstr>
      <vt:lpstr>NOVÁ PŘIPRAVOVANÁ POZICE CZARMA: RMA</vt:lpstr>
      <vt:lpstr>Členská schůze a výroční konference CZARMA 2026</vt:lpstr>
      <vt:lpstr>Zapojte se do vedení CZARMA – výzva ke kandidatuře </vt:lpstr>
      <vt:lpstr>CZARMA REGON – září 2026:  strategii instituce pro získávání EU projektů,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Jelinkova Tereza</dc:creator>
  <cp:revision>24</cp:revision>
  <cp:lastPrinted>2025-03-05T06:46:38Z</cp:lastPrinted>
  <dcterms:created xsi:type="dcterms:W3CDTF">2022-06-19T18:37:26Z</dcterms:created>
  <dcterms:modified xsi:type="dcterms:W3CDTF">2026-06-03T07:37:00Z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0x0101002F3B28A9D6C9D14986F7827B59A95304</vt:lpwstr>
  </property>
  <property fmtid="{D5CDD505-2E9C-101B-9397-08002B2CF9AE}" pid="3" name="Order">
    <vt:r8>57500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