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92" r:id="rId2"/>
    <p:sldId id="393" r:id="rId3"/>
    <p:sldId id="394" r:id="rId4"/>
    <p:sldId id="395" r:id="rId5"/>
    <p:sldId id="398" r:id="rId6"/>
    <p:sldId id="396" r:id="rId7"/>
    <p:sldId id="400" r:id="rId8"/>
    <p:sldId id="401" r:id="rId9"/>
    <p:sldId id="397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950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Štemberková Růžena RNDr. Mgr. Ph.D., MPA" userId="41e4ce14-a403-446c-b76b-702dd209477f" providerId="ADAL" clId="{65DB8C7F-59C1-47AF-A880-1F19BD05B282}"/>
    <pc:docChg chg="custSel modSld">
      <pc:chgData name="Štemberková Růžena RNDr. Mgr. Ph.D., MPA" userId="41e4ce14-a403-446c-b76b-702dd209477f" providerId="ADAL" clId="{65DB8C7F-59C1-47AF-A880-1F19BD05B282}" dt="2026-06-03T07:50:14.546" v="0" actId="478"/>
      <pc:docMkLst>
        <pc:docMk/>
      </pc:docMkLst>
      <pc:sldChg chg="delSp mod">
        <pc:chgData name="Štemberková Růžena RNDr. Mgr. Ph.D., MPA" userId="41e4ce14-a403-446c-b76b-702dd209477f" providerId="ADAL" clId="{65DB8C7F-59C1-47AF-A880-1F19BD05B282}" dt="2026-06-03T07:50:14.546" v="0" actId="478"/>
        <pc:sldMkLst>
          <pc:docMk/>
          <pc:sldMk cId="74447230" sldId="392"/>
        </pc:sldMkLst>
        <pc:spChg chg="del">
          <ac:chgData name="Štemberková Růžena RNDr. Mgr. Ph.D., MPA" userId="41e4ce14-a403-446c-b76b-702dd209477f" providerId="ADAL" clId="{65DB8C7F-59C1-47AF-A880-1F19BD05B282}" dt="2026-06-03T07:50:14.546" v="0" actId="478"/>
          <ac:spMkLst>
            <pc:docMk/>
            <pc:sldMk cId="74447230" sldId="392"/>
            <ac:spMk id="3" creationId="{C3CAA0A7-802B-250C-CC35-E2ED8A941E8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85EFD8-CF76-41D9-B960-B56F78DDD166}" type="datetimeFigureOut">
              <a:rPr lang="cs-CZ" smtClean="0"/>
              <a:t>03.06.2026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E1F93-7678-421A-9BF3-BFEDBC289A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6241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B1A10E-0E2C-0100-65F4-89256E627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B700DE8-D848-AECE-E9F1-DE5A84E2D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16B7D18-6102-E58D-E995-E554E237C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7E2-2E72-4271-B2EC-976323A28E31}" type="datetimeFigureOut">
              <a:rPr lang="cs-CZ" smtClean="0"/>
              <a:t>03.06.2026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392617-7A62-5F1D-1D9E-9043AAA26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48A8355-DDE8-D3E3-5FBA-D62FCDCF7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7D8A-58DF-4F0D-8C79-1F07AE2C80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7368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407919-635D-D6C6-2FC0-C041B223A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FC0A2F9-BB10-C72D-6525-1594AD0FEB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47E08C-C5D4-4422-BBF6-63C0B416A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7E2-2E72-4271-B2EC-976323A28E31}" type="datetimeFigureOut">
              <a:rPr lang="cs-CZ" smtClean="0"/>
              <a:t>03.06.2026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87EF480-9A7F-DD25-9578-B4F64E3AD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431453-AA73-0CD4-6427-53974A3A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7D8A-58DF-4F0D-8C79-1F07AE2C80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54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4ABC9E9-29B1-18BA-6FEE-F0EAE95D9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F87AE1C-430C-0830-2F18-60CBEC0EB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BB86E0-3425-0925-0487-BAD169184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7E2-2E72-4271-B2EC-976323A28E31}" type="datetimeFigureOut">
              <a:rPr lang="cs-CZ" smtClean="0"/>
              <a:t>03.06.2026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E7060EB-11FC-402C-E136-178B86A36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88AD09-4773-C053-91EA-8DF286C32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7D8A-58DF-4F0D-8C79-1F07AE2C80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8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ázdný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nadpis 1">
            <a:extLst>
              <a:ext uri="{FF2B5EF4-FFF2-40B4-BE49-F238E27FC236}">
                <a16:creationId xmlns:a16="http://schemas.microsoft.com/office/drawing/2014/main" id="{7F175C24-FBBF-5A96-9C71-FFDD5FBA7B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3213" y="2302080"/>
            <a:ext cx="634037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8" name="Zástupný symbol pro text 3">
            <a:extLst>
              <a:ext uri="{FF2B5EF4-FFF2-40B4-BE49-F238E27FC236}">
                <a16:creationId xmlns:a16="http://schemas.microsoft.com/office/drawing/2014/main" id="{DC52B0AD-7C82-ECB1-5F23-EF0F0B6CCB77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483213" y="3813985"/>
            <a:ext cx="4723349" cy="4932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accent1"/>
                </a:solidFill>
                <a:latin typeface="+mj-lt"/>
                <a:ea typeface="Motiva Sans" panose="00000500000000000000" pitchFamily="2" charset="-1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pic>
        <p:nvPicPr>
          <p:cNvPr id="6" name="Picture 2" descr="Transfera.cz">
            <a:extLst>
              <a:ext uri="{FF2B5EF4-FFF2-40B4-BE49-F238E27FC236}">
                <a16:creationId xmlns:a16="http://schemas.microsoft.com/office/drawing/2014/main" id="{7D031007-72C4-30BE-AB0A-75FEE9F146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010" y="6395467"/>
            <a:ext cx="1537611" cy="270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Obrázek 8" descr="Obsah obrázku snímek obrazovky, Písmo, černá, Grafika&#10;&#10;Obsah generovaný pomocí AI může být nesprávný.">
            <a:extLst>
              <a:ext uri="{FF2B5EF4-FFF2-40B4-BE49-F238E27FC236}">
                <a16:creationId xmlns:a16="http://schemas.microsoft.com/office/drawing/2014/main" id="{9D7476B0-F52D-785A-0C99-033A7499DFB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43" t="46104" r="11108" b="47278"/>
          <a:stretch>
            <a:fillRect/>
          </a:stretch>
        </p:blipFill>
        <p:spPr>
          <a:xfrm>
            <a:off x="483213" y="6411678"/>
            <a:ext cx="2556708" cy="220165"/>
          </a:xfrm>
          <a:prstGeom prst="rect">
            <a:avLst/>
          </a:prstGeom>
        </p:spPr>
      </p:pic>
      <p:sp>
        <p:nvSpPr>
          <p:cNvPr id="10" name="Obdélník 9">
            <a:extLst>
              <a:ext uri="{FF2B5EF4-FFF2-40B4-BE49-F238E27FC236}">
                <a16:creationId xmlns:a16="http://schemas.microsoft.com/office/drawing/2014/main" id="{5515D887-3459-9942-6223-79FC988444CA}"/>
              </a:ext>
            </a:extLst>
          </p:cNvPr>
          <p:cNvSpPr/>
          <p:nvPr userDrawn="1"/>
        </p:nvSpPr>
        <p:spPr>
          <a:xfrm>
            <a:off x="0" y="6752815"/>
            <a:ext cx="12192000" cy="99178"/>
          </a:xfrm>
          <a:prstGeom prst="rect">
            <a:avLst/>
          </a:prstGeom>
          <a:solidFill>
            <a:srgbClr val="BF2734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5" name="Obrázek 4" descr="Obsah obrázku ohňostroj, tma, Purpurová, červená&#10;&#10;Obsah generovaný pomocí AI může být nesprávný.">
            <a:extLst>
              <a:ext uri="{FF2B5EF4-FFF2-40B4-BE49-F238E27FC236}">
                <a16:creationId xmlns:a16="http://schemas.microsoft.com/office/drawing/2014/main" id="{A6DF8B49-BDA9-0E16-0C7F-9546F9D0E6F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47" r="32580"/>
          <a:stretch>
            <a:fillRect/>
          </a:stretch>
        </p:blipFill>
        <p:spPr>
          <a:xfrm>
            <a:off x="7044597" y="1"/>
            <a:ext cx="5147403" cy="6758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035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2F181F64-FD31-78EB-FC19-3288A604E340}"/>
              </a:ext>
            </a:extLst>
          </p:cNvPr>
          <p:cNvSpPr/>
          <p:nvPr userDrawn="1"/>
        </p:nvSpPr>
        <p:spPr>
          <a:xfrm>
            <a:off x="0" y="10455"/>
            <a:ext cx="4072474" cy="6858000"/>
          </a:xfrm>
          <a:prstGeom prst="rect">
            <a:avLst/>
          </a:prstGeom>
          <a:solidFill>
            <a:srgbClr val="3F0B0F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text 3">
            <a:extLst>
              <a:ext uri="{FF2B5EF4-FFF2-40B4-BE49-F238E27FC236}">
                <a16:creationId xmlns:a16="http://schemas.microsoft.com/office/drawing/2014/main" id="{76325F0C-F324-483D-A02C-0B00876FF4EC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6995160" y="500514"/>
            <a:ext cx="4358638" cy="4932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lnSpc>
                <a:spcPct val="100000"/>
              </a:lnSpc>
              <a:buNone/>
              <a:defRPr sz="1800" cap="all" baseline="0">
                <a:solidFill>
                  <a:schemeClr val="accent1"/>
                </a:solidFill>
                <a:latin typeface="+mj-lt"/>
                <a:ea typeface="Motiva Sans" panose="00000500000000000000" pitchFamily="2" charset="-1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EEB81B5-9486-449C-8FA9-B8439CA05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922" y="1852612"/>
            <a:ext cx="2838173" cy="2352958"/>
          </a:xfrm>
        </p:spPr>
        <p:txBody>
          <a:bodyPr lIns="0" bIns="180000" anchor="b">
            <a:noAutofit/>
          </a:bodyPr>
          <a:lstStyle>
            <a:lvl1pPr>
              <a:lnSpc>
                <a:spcPct val="100000"/>
              </a:lnSpc>
              <a:defRPr kumimoji="0" lang="cs-CZ" sz="2800" b="1" i="0" u="none" strike="noStrike" kern="1200" cap="all" spc="0" normalizeH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Motiva Sans" panose="00000500000000000000" pitchFamily="2" charset="-18"/>
                <a:cs typeface="+mj-cs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C6781D7-815C-41F1-A1C5-3D356C05E3A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256578" y="1381226"/>
            <a:ext cx="3097220" cy="444695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buSzPct val="120000"/>
              <a:buFont typeface="Motiva Sans" panose="00000500000000000000" pitchFamily="2" charset="-18"/>
              <a:buChar char="›"/>
              <a:defRPr sz="1800">
                <a:solidFill>
                  <a:schemeClr val="accent1"/>
                </a:solidFill>
              </a:defRPr>
            </a:lvl1pPr>
            <a:lvl2pPr marL="685800" indent="-228600">
              <a:lnSpc>
                <a:spcPct val="100000"/>
              </a:lnSpc>
              <a:buSzPct val="120000"/>
              <a:buFont typeface="Motiva Sans" panose="00000500000000000000" pitchFamily="2" charset="-18"/>
              <a:buChar char="›"/>
              <a:defRPr sz="1800">
                <a:solidFill>
                  <a:schemeClr val="accent1"/>
                </a:solidFill>
              </a:defRPr>
            </a:lvl2pPr>
            <a:lvl3pPr marL="1143000" indent="-228600">
              <a:lnSpc>
                <a:spcPct val="100000"/>
              </a:lnSpc>
              <a:buSzPct val="120000"/>
              <a:buFont typeface="Motiva Sans" panose="00000500000000000000" pitchFamily="2" charset="-18"/>
              <a:buChar char="›"/>
              <a:defRPr sz="1800">
                <a:solidFill>
                  <a:schemeClr val="accent1"/>
                </a:solidFill>
              </a:defRPr>
            </a:lvl3pPr>
            <a:lvl4pPr marL="1600200" indent="-228600">
              <a:lnSpc>
                <a:spcPct val="100000"/>
              </a:lnSpc>
              <a:buSzPct val="120000"/>
              <a:buFont typeface="Motiva Sans" panose="00000500000000000000" pitchFamily="2" charset="-18"/>
              <a:buChar char="›"/>
              <a:defRPr sz="1800">
                <a:solidFill>
                  <a:schemeClr val="accent1"/>
                </a:solidFill>
              </a:defRPr>
            </a:lvl4pPr>
            <a:lvl5pPr marL="2057400" indent="-228600">
              <a:lnSpc>
                <a:spcPct val="100000"/>
              </a:lnSpc>
              <a:buSzPct val="120000"/>
              <a:buFont typeface="Motiva Sans" panose="00000500000000000000" pitchFamily="2" charset="-18"/>
              <a:buChar char="›"/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D83DBD7-AD1D-4CD5-25CF-BA7088F56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8" y="6357486"/>
            <a:ext cx="2743200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FAF9412-0E5A-4820-93EA-145EB80FD970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6" name="Obrázek 5" descr="Obsah obrázku snímek obrazovky, Písmo, text, černá&#10;&#10;Obsah generovaný pomocí AI může být nesprávný.">
            <a:extLst>
              <a:ext uri="{FF2B5EF4-FFF2-40B4-BE49-F238E27FC236}">
                <a16:creationId xmlns:a16="http://schemas.microsoft.com/office/drawing/2014/main" id="{6077E149-EAE0-4669-93BE-C6EE3D2485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43" t="45775" r="12107" b="47120"/>
          <a:stretch>
            <a:fillRect/>
          </a:stretch>
        </p:blipFill>
        <p:spPr>
          <a:xfrm>
            <a:off x="561395" y="6417758"/>
            <a:ext cx="2556708" cy="239489"/>
          </a:xfrm>
          <a:prstGeom prst="rect">
            <a:avLst/>
          </a:prstGeom>
        </p:spPr>
      </p:pic>
      <p:pic>
        <p:nvPicPr>
          <p:cNvPr id="11" name="Picture 2" descr="Transfera.cz">
            <a:extLst>
              <a:ext uri="{FF2B5EF4-FFF2-40B4-BE49-F238E27FC236}">
                <a16:creationId xmlns:a16="http://schemas.microsoft.com/office/drawing/2014/main" id="{5FC1E3F7-3D64-11B4-61C2-BBF793D7995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803" y="6402065"/>
            <a:ext cx="1537611" cy="270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bdélník 12">
            <a:extLst>
              <a:ext uri="{FF2B5EF4-FFF2-40B4-BE49-F238E27FC236}">
                <a16:creationId xmlns:a16="http://schemas.microsoft.com/office/drawing/2014/main" id="{14C041BE-C7CF-EDEC-1060-38C1AC8D3C83}"/>
              </a:ext>
            </a:extLst>
          </p:cNvPr>
          <p:cNvSpPr/>
          <p:nvPr userDrawn="1"/>
        </p:nvSpPr>
        <p:spPr>
          <a:xfrm>
            <a:off x="0" y="6758822"/>
            <a:ext cx="12192000" cy="9917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2488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ěkuji za pozornost">
    <p:bg>
      <p:bgPr>
        <a:solidFill>
          <a:srgbClr val="2A07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ohňostroj, tma, Purpurová, červená&#10;&#10;Obsah generovaný pomocí AI může být nesprávný.">
            <a:extLst>
              <a:ext uri="{FF2B5EF4-FFF2-40B4-BE49-F238E27FC236}">
                <a16:creationId xmlns:a16="http://schemas.microsoft.com/office/drawing/2014/main" id="{4FE4B371-F036-07BC-B786-3CBCF2B29A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15" t="-174" r="19910" b="174"/>
          <a:stretch>
            <a:fillRect/>
          </a:stretch>
        </p:blipFill>
        <p:spPr>
          <a:xfrm>
            <a:off x="3969604" y="0"/>
            <a:ext cx="8222396" cy="6758821"/>
          </a:xfrm>
          <a:prstGeom prst="rect">
            <a:avLst/>
          </a:prstGeom>
        </p:spPr>
      </p:pic>
      <p:sp>
        <p:nvSpPr>
          <p:cNvPr id="6" name="Zástupný symbol pro text 12">
            <a:extLst>
              <a:ext uri="{FF2B5EF4-FFF2-40B4-BE49-F238E27FC236}">
                <a16:creationId xmlns:a16="http://schemas.microsoft.com/office/drawing/2014/main" id="{44D13860-FEAB-4D90-8108-8CF8C294A2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1396" y="4934994"/>
            <a:ext cx="7491552" cy="70938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a příjmení | e-mail | telefon</a:t>
            </a:r>
          </a:p>
        </p:txBody>
      </p:sp>
      <p:sp>
        <p:nvSpPr>
          <p:cNvPr id="7" name="Zástupný symbol pro text 2">
            <a:extLst>
              <a:ext uri="{FF2B5EF4-FFF2-40B4-BE49-F238E27FC236}">
                <a16:creationId xmlns:a16="http://schemas.microsoft.com/office/drawing/2014/main" id="{3146F377-52C6-4975-9F38-FA0F864C80B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1395" y="2907311"/>
            <a:ext cx="7491553" cy="2027020"/>
          </a:xfrm>
        </p:spPr>
        <p:txBody>
          <a:bodyPr bIns="180000" anchor="b">
            <a:noAutofit/>
          </a:bodyPr>
          <a:lstStyle>
            <a:lvl1pPr marL="0" indent="0">
              <a:lnSpc>
                <a:spcPct val="100000"/>
              </a:lnSpc>
              <a:buNone/>
              <a:defRPr kumimoji="0" lang="cs-CZ" sz="2800" b="1" i="0" u="none" strike="noStrike" kern="1200" cap="all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Motiva Sans" panose="00000500000000000000" pitchFamily="2" charset="-18"/>
                <a:cs typeface="+mj-cs"/>
              </a:defRPr>
            </a:lvl1pPr>
            <a:lvl2pPr marL="457200" indent="0">
              <a:buNone/>
              <a:defRPr kumimoji="0" lang="cs-CZ" sz="2800" b="1" i="0" u="none" strike="noStrike" kern="1200" cap="all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tiva Sans" panose="00000500000000000000" pitchFamily="2" charset="-18"/>
                <a:ea typeface="Motiva Sans" panose="00000500000000000000" pitchFamily="2" charset="-18"/>
                <a:cs typeface="+mj-cs"/>
              </a:defRPr>
            </a:lvl2pPr>
            <a:lvl3pPr marL="914400" indent="0">
              <a:buNone/>
              <a:defRPr kumimoji="0" lang="cs-CZ" sz="2800" b="1" i="0" u="none" strike="noStrike" kern="1200" cap="all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tiva Sans" panose="00000500000000000000" pitchFamily="2" charset="-18"/>
                <a:ea typeface="Motiva Sans" panose="00000500000000000000" pitchFamily="2" charset="-18"/>
                <a:cs typeface="+mj-cs"/>
              </a:defRPr>
            </a:lvl3pPr>
            <a:lvl4pPr marL="1371600" indent="0">
              <a:buNone/>
              <a:defRPr kumimoji="0" lang="cs-CZ" sz="2800" b="1" i="0" u="none" strike="noStrike" kern="1200" cap="all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tiva Sans" panose="00000500000000000000" pitchFamily="2" charset="-18"/>
                <a:ea typeface="Motiva Sans" panose="00000500000000000000" pitchFamily="2" charset="-18"/>
                <a:cs typeface="+mj-cs"/>
              </a:defRPr>
            </a:lvl4pPr>
            <a:lvl5pPr marL="1828800" indent="0">
              <a:buNone/>
              <a:defRPr kumimoji="0" lang="cs-CZ" sz="2800" b="1" i="0" u="none" strike="noStrike" kern="1200" cap="all" spc="0" normalizeH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tiva Sans" panose="00000500000000000000" pitchFamily="2" charset="-18"/>
                <a:ea typeface="Motiva Sans" panose="00000500000000000000" pitchFamily="2" charset="-18"/>
                <a:cs typeface="+mj-cs"/>
              </a:defRPr>
            </a:lvl5pPr>
          </a:lstStyle>
          <a:p>
            <a:pPr lvl="0"/>
            <a:r>
              <a:rPr lang="cs-CZ" dirty="0"/>
              <a:t>Vložte poděkování</a:t>
            </a:r>
          </a:p>
        </p:txBody>
      </p:sp>
      <p:pic>
        <p:nvPicPr>
          <p:cNvPr id="3" name="Obrázek 2" descr="Obsah obrázku Písmo, Grafika, text, logo&#10;&#10;Obsah generovaný pomocí AI může být nesprávný.">
            <a:extLst>
              <a:ext uri="{FF2B5EF4-FFF2-40B4-BE49-F238E27FC236}">
                <a16:creationId xmlns:a16="http://schemas.microsoft.com/office/drawing/2014/main" id="{CD3302DC-86E7-625A-4DB8-A0EBB16CD0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4046" y="6366706"/>
            <a:ext cx="1637333" cy="330047"/>
          </a:xfrm>
          <a:prstGeom prst="rect">
            <a:avLst/>
          </a:prstGeom>
        </p:spPr>
      </p:pic>
      <p:pic>
        <p:nvPicPr>
          <p:cNvPr id="4" name="Obrázek 3" descr="Obsah obrázku snímek obrazovky, Písmo, text, černá&#10;&#10;Obsah generovaný pomocí AI může být nesprávný.">
            <a:extLst>
              <a:ext uri="{FF2B5EF4-FFF2-40B4-BE49-F238E27FC236}">
                <a16:creationId xmlns:a16="http://schemas.microsoft.com/office/drawing/2014/main" id="{A1531E7D-0B4D-07E2-6446-0834DD88E8E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43" t="45775" r="12107" b="47120"/>
          <a:stretch>
            <a:fillRect/>
          </a:stretch>
        </p:blipFill>
        <p:spPr>
          <a:xfrm>
            <a:off x="561395" y="6417758"/>
            <a:ext cx="2556708" cy="239489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B381518E-24FF-1208-7881-7F043F14463F}"/>
              </a:ext>
            </a:extLst>
          </p:cNvPr>
          <p:cNvSpPr/>
          <p:nvPr userDrawn="1"/>
        </p:nvSpPr>
        <p:spPr>
          <a:xfrm>
            <a:off x="0" y="6758822"/>
            <a:ext cx="12192000" cy="9917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028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FE6910-4ACD-D12D-5D09-A6D65F5D8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D41DE1-5867-C08E-6BDD-39FD551D7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C7F40CE-208B-23EB-83AC-7D2EA9FC8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7E2-2E72-4271-B2EC-976323A28E31}" type="datetimeFigureOut">
              <a:rPr lang="cs-CZ" smtClean="0"/>
              <a:t>03.06.2026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48A978A-F6DB-B7AF-C5A6-B55C88AC4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40FEBD9-955C-107B-B493-AF9656A08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7D8A-58DF-4F0D-8C79-1F07AE2C80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975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B2FAD7-414B-91B5-174D-84C618B9E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BADBFFA-9C46-D78E-2120-782EB8C02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3FC13B3-9F6F-3859-32AD-E6F479147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7E2-2E72-4271-B2EC-976323A28E31}" type="datetimeFigureOut">
              <a:rPr lang="cs-CZ" smtClean="0"/>
              <a:t>03.06.2026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047872-C485-3D29-B686-8BEA46AD4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7F486B-EBFF-E21F-0C4B-F27B06CF8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7D8A-58DF-4F0D-8C79-1F07AE2C80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85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AF410B-4B5E-4A2C-0F34-8C80EBFA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07F226-392A-83ED-F50C-463DF8163E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DD1A110-705B-1F72-EF4A-1E85663B1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EE7E4AC-AB37-E90F-7E03-96ECA622F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7E2-2E72-4271-B2EC-976323A28E31}" type="datetimeFigureOut">
              <a:rPr lang="cs-CZ" smtClean="0"/>
              <a:t>03.06.2026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03564F6-9EE8-39D8-1668-951663189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C8BEE0D-7131-AE33-9F60-3C9261B7A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7D8A-58DF-4F0D-8C79-1F07AE2C80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96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2D4EF5-D80F-4234-AB9B-3AD3F279A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337B133-500A-09F8-851F-E697DF2CC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CA0D1F0-DFAA-0F1D-3CFA-1DB2CC228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8976CD4-6034-E4E7-AE90-64D1E601F0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4DA4012-D633-7CF4-4297-0557D3879E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5A539CB-BFE1-102A-3356-74EC959DE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7E2-2E72-4271-B2EC-976323A28E31}" type="datetimeFigureOut">
              <a:rPr lang="cs-CZ" smtClean="0"/>
              <a:t>03.06.2026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62D13D5-3EA3-7133-6F09-A4045DDB3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1C8CDD4-1BC8-38C5-CFBE-9DB742A10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7D8A-58DF-4F0D-8C79-1F07AE2C80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4670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069EFF-CE63-81FB-E4D1-4E1BCA96A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2354075-51DC-7329-F2FD-C51464D94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7E2-2E72-4271-B2EC-976323A28E31}" type="datetimeFigureOut">
              <a:rPr lang="cs-CZ" smtClean="0"/>
              <a:t>03.06.2026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C9D59C5-A7EB-066E-C2C8-C3939DE19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5E08F65-2469-F1A0-3923-82A1E2B2E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7D8A-58DF-4F0D-8C79-1F07AE2C80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9039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691D169-F1C5-87FA-CC59-D9CBEAC06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7E2-2E72-4271-B2EC-976323A28E31}" type="datetimeFigureOut">
              <a:rPr lang="cs-CZ" smtClean="0"/>
              <a:t>03.06.2026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C0E4E8-C4F0-70DE-A0FA-7E3873DC3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42797B7-78F4-F005-35B3-318E63B9D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7D8A-58DF-4F0D-8C79-1F07AE2C80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1489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47EA74-51C4-1B80-190D-EAEEE2428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40E764-F81D-766A-9310-8867D845D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007359E-281F-C24A-4F52-691B050718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E8FB14F-DCBF-9E66-8C81-E3F3D47C1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7E2-2E72-4271-B2EC-976323A28E31}" type="datetimeFigureOut">
              <a:rPr lang="cs-CZ" smtClean="0"/>
              <a:t>03.06.2026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7EBF40A-8546-1688-E642-D05414711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F77F6E7-C2A0-77F8-E6E1-036493633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7D8A-58DF-4F0D-8C79-1F07AE2C80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071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E3CE57-7CE2-B3D6-2481-151ACCFDF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EC7724A-8B0A-6487-DB7B-6D86E76BD3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4DE5EFF-1D0F-AA6B-E3AD-E730FF4C9C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5D1CC2-4481-D3E2-3053-0536BFB04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7E2-2E72-4271-B2EC-976323A28E31}" type="datetimeFigureOut">
              <a:rPr lang="cs-CZ" smtClean="0"/>
              <a:t>03.06.2026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201E500-5498-3454-B2C5-9BF0013EB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A487499-7B8E-B1C1-3E3F-B1DA5219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7D8A-58DF-4F0D-8C79-1F07AE2C80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9926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9F0F1F0-FBA3-56FE-1FEC-27C09B0DC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DD654FA-EB44-FD5A-F92B-DC5B4D251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DB573FD-515F-8339-345B-F965F9983F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0207E2-2E72-4271-B2EC-976323A28E31}" type="datetimeFigureOut">
              <a:rPr lang="cs-CZ" smtClean="0"/>
              <a:t>03.06.2026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D0D5C9-96C9-3855-5C83-5719F18936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FF31A3F-A08A-F3E2-FCFE-26DE1CFD80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357D8A-58DF-4F0D-8C79-1F07AE2C80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664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4" r:id="rId13"/>
    <p:sldLayoutId id="214748366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rstemberkova@jcu.cz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94BF7-6046-EB45-5149-EEDFAE59E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B47D15-6577-3AAE-E59F-FE0EF4FC1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Spolek Transfera.cz</a:t>
            </a:r>
          </a:p>
        </p:txBody>
      </p:sp>
    </p:spTree>
    <p:extLst>
      <p:ext uri="{BB962C8B-B14F-4D97-AF65-F5344CB8AC3E}">
        <p14:creationId xmlns:p14="http://schemas.microsoft.com/office/powerpoint/2010/main" val="7444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F0E46-CD72-8C6E-AF47-3C4A203A3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text 6">
            <a:extLst>
              <a:ext uri="{FF2B5EF4-FFF2-40B4-BE49-F238E27FC236}">
                <a16:creationId xmlns:a16="http://schemas.microsoft.com/office/drawing/2014/main" id="{EB232143-A1CC-3FC0-C410-FFBD3DD1255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5657222" y="500514"/>
            <a:ext cx="5696576" cy="4932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F1473C16-38BC-7439-4E33-46C851792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Spolek </a:t>
            </a:r>
            <a:r>
              <a:rPr lang="cs-CZ" dirty="0" err="1"/>
              <a:t>Transfera</a:t>
            </a:r>
            <a:r>
              <a:rPr lang="cs-CZ" dirty="0"/>
              <a:t> .</a:t>
            </a:r>
            <a:r>
              <a:rPr lang="cs-CZ" dirty="0" err="1"/>
              <a:t>cz</a:t>
            </a:r>
            <a:endParaRPr lang="cs-CZ" dirty="0"/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166B980D-2F61-61C7-213C-8B984023119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592097" y="1702773"/>
            <a:ext cx="6681314" cy="4446950"/>
          </a:xfrm>
        </p:spPr>
        <p:txBody>
          <a:bodyPr/>
          <a:lstStyle/>
          <a:p>
            <a:r>
              <a:rPr lang="cs-CZ" sz="2000" dirty="0"/>
              <a:t>Národní platforma Transfera.cz hájí zájmy transferové komunity v České republice s cílem posilovat a rozvíjet činnosti v oblasti transferu technologií a znalostí.</a:t>
            </a:r>
          </a:p>
          <a:p>
            <a:r>
              <a:rPr lang="cs-CZ" sz="2000" dirty="0"/>
              <a:t>Spolek založen v r. 2014, transformací ze sdružení AKTOP.</a:t>
            </a:r>
          </a:p>
          <a:p>
            <a:r>
              <a:rPr lang="cs-CZ" sz="2000" dirty="0"/>
              <a:t>40 členů*.</a:t>
            </a:r>
          </a:p>
          <a:p>
            <a:r>
              <a:rPr lang="cs-CZ" sz="2000" dirty="0"/>
              <a:t>Vlastní akce, vzdělávání, newsletter, spolupořadatel národní konference TT.</a:t>
            </a:r>
          </a:p>
          <a:p>
            <a:r>
              <a:rPr lang="cs-CZ" sz="2000" dirty="0"/>
              <a:t>Jednání s orgány státní správy, lobbing v oblasti TT a </a:t>
            </a:r>
            <a:r>
              <a:rPr lang="cs-CZ" sz="2000" dirty="0" err="1"/>
              <a:t>VaVaI</a:t>
            </a:r>
            <a:r>
              <a:rPr lang="cs-CZ" sz="2000" dirty="0"/>
              <a:t>.</a:t>
            </a:r>
          </a:p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FD2FFA8-4B7A-4423-257B-CEFB17B2E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9412-0E5A-4820-93EA-145EB80FD970}" type="slidenum">
              <a:rPr lang="cs-CZ" smtClean="0"/>
              <a:pPr/>
              <a:t>2</a:t>
            </a:fld>
            <a:endParaRPr lang="cs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20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CED1B-A75F-59C3-2619-9AD36F358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text 6">
            <a:extLst>
              <a:ext uri="{FF2B5EF4-FFF2-40B4-BE49-F238E27FC236}">
                <a16:creationId xmlns:a16="http://schemas.microsoft.com/office/drawing/2014/main" id="{2AE0D833-D5DB-3F81-E370-1D68770DC9F3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5657222" y="500514"/>
            <a:ext cx="5696576" cy="4932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30FB2B9E-E4F6-68B5-CF6D-7846386A9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Spolek </a:t>
            </a:r>
            <a:r>
              <a:rPr lang="cs-CZ" dirty="0" err="1"/>
              <a:t>Transfera</a:t>
            </a:r>
            <a:r>
              <a:rPr lang="cs-CZ" dirty="0"/>
              <a:t> .</a:t>
            </a:r>
            <a:r>
              <a:rPr lang="cs-CZ" dirty="0" err="1"/>
              <a:t>cz</a:t>
            </a:r>
            <a:endParaRPr lang="cs-CZ" dirty="0"/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5D68613C-3371-6BB7-3A21-36369BC20EE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592097" y="1702773"/>
            <a:ext cx="6681314" cy="4446950"/>
          </a:xfrm>
        </p:spPr>
        <p:txBody>
          <a:bodyPr/>
          <a:lstStyle/>
          <a:p>
            <a:r>
              <a:rPr lang="cs-CZ" sz="2000" dirty="0"/>
              <a:t>Upevňuje přínosné vztahy akademické sféry a firem. </a:t>
            </a:r>
          </a:p>
          <a:p>
            <a:r>
              <a:rPr lang="cs-CZ" sz="2000" dirty="0"/>
              <a:t>Zprostředkovává výměnu a sdílení zkušeností a podporuje možnosti profesního růstu svých členů.</a:t>
            </a:r>
          </a:p>
          <a:p>
            <a:r>
              <a:rPr lang="cs-CZ" sz="2000" dirty="0"/>
              <a:t>Poskytuje informace, expertní stanoviska a analýzy </a:t>
            </a:r>
            <a:br>
              <a:rPr lang="cs-CZ" sz="2000" dirty="0"/>
            </a:br>
            <a:r>
              <a:rPr lang="cs-CZ" sz="2000" dirty="0"/>
              <a:t>v oblasti transferu technologií a znalostí.</a:t>
            </a:r>
          </a:p>
          <a:p>
            <a:r>
              <a:rPr lang="cs-CZ" sz="2000" dirty="0"/>
              <a:t>Navazuje mezinárodní spolupráce s obdobnými zahraničními asociacemi.</a:t>
            </a:r>
          </a:p>
          <a:p>
            <a:r>
              <a:rPr lang="cs-CZ" sz="2000" dirty="0"/>
              <a:t>Přispívá k implementaci poznatků ze zahraničí.</a:t>
            </a:r>
          </a:p>
          <a:p>
            <a:r>
              <a:rPr lang="cs-CZ" sz="2000" dirty="0"/>
              <a:t>Napomáhá šíření výsledků výzkumu a vývoje.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BE7BA31-F15F-C642-21F3-A9593482E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9412-0E5A-4820-93EA-145EB80FD970}" type="slidenum">
              <a:rPr lang="cs-CZ" smtClean="0"/>
              <a:pPr/>
              <a:t>3</a:t>
            </a:fld>
            <a:endParaRPr lang="cs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384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EA542-2B8E-5C72-2FDA-678E3948F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text 6">
            <a:extLst>
              <a:ext uri="{FF2B5EF4-FFF2-40B4-BE49-F238E27FC236}">
                <a16:creationId xmlns:a16="http://schemas.microsoft.com/office/drawing/2014/main" id="{EC9BE430-39C4-772E-1897-1AFBFDCD3444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5657222" y="500514"/>
            <a:ext cx="5696576" cy="4932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3B3338A4-BFB0-5488-0F01-ACF64F947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Spolek </a:t>
            </a:r>
            <a:r>
              <a:rPr lang="cs-CZ" dirty="0" err="1"/>
              <a:t>Transfera</a:t>
            </a:r>
            <a:r>
              <a:rPr lang="cs-CZ" dirty="0"/>
              <a:t> .</a:t>
            </a:r>
            <a:r>
              <a:rPr lang="cs-CZ" dirty="0" err="1"/>
              <a:t>cz</a:t>
            </a:r>
            <a:endParaRPr lang="cs-CZ" dirty="0"/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F72F0F65-454C-1243-73B7-B84F9CB430C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592097" y="1702773"/>
            <a:ext cx="7204668" cy="4446950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/>
              <a:t>Posiluje právní a ekonomické prostředí (společenské povědomí nezbytné pro další rozvoj TT) s cílem:</a:t>
            </a:r>
          </a:p>
          <a:p>
            <a:r>
              <a:rPr lang="cs-CZ" sz="2000" dirty="0"/>
              <a:t>zvýšit množství inovací a konkurenceschopnost České republiky v tomto oboru.</a:t>
            </a:r>
          </a:p>
          <a:p>
            <a:r>
              <a:rPr lang="cs-CZ" sz="2000" dirty="0"/>
              <a:t>být plnoprávným partnerem relevantních orgánů veřejné správy.</a:t>
            </a:r>
          </a:p>
          <a:p>
            <a:r>
              <a:rPr lang="cs-CZ" sz="2000" dirty="0"/>
              <a:t>být oficiálním připomínkovým místem pro tvorbu nových legislativních a ekonomických dokumentů.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9EE2DFA-48D3-FBF2-823E-1DB7099F5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9412-0E5A-4820-93EA-145EB80FD970}" type="slidenum">
              <a:rPr lang="cs-CZ" smtClean="0"/>
              <a:pPr/>
              <a:t>4</a:t>
            </a:fld>
            <a:endParaRPr lang="cs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286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5B9EB6D3-25A9-6099-AFEC-639F195ED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Fungování spolku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BB3BDE2-477D-9B2D-0183-5DF7DC8BFCC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768645" y="801123"/>
            <a:ext cx="6644146" cy="4446950"/>
          </a:xfrm>
        </p:spPr>
        <p:txBody>
          <a:bodyPr/>
          <a:lstStyle/>
          <a:p>
            <a:pPr>
              <a:buClr>
                <a:srgbClr val="C00000"/>
              </a:buClr>
              <a:buFont typeface="Arial" charset="0"/>
              <a:buChar char="•"/>
              <a:defRPr/>
            </a:pPr>
            <a:r>
              <a:rPr lang="cs-CZ" altLang="cs-CZ" sz="2600" dirty="0"/>
              <a:t>Nejvyšším orgánem spolku je každoroční Členská schůze</a:t>
            </a:r>
          </a:p>
          <a:p>
            <a:pPr>
              <a:buClr>
                <a:srgbClr val="C00000"/>
              </a:buClr>
              <a:buFont typeface="Arial" charset="0"/>
              <a:buChar char="•"/>
              <a:defRPr/>
            </a:pPr>
            <a:r>
              <a:rPr lang="cs-CZ" altLang="cs-CZ" sz="2600" dirty="0"/>
              <a:t>Fungování spolku řídí Představenstvo (voleno na 4 roky)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C00000"/>
              </a:buClr>
              <a:buFont typeface="Arial" charset="0"/>
              <a:buChar char="•"/>
              <a:defRPr/>
            </a:pPr>
            <a:r>
              <a:rPr lang="cs-CZ" altLang="cs-CZ" sz="2600" dirty="0"/>
              <a:t>Pracovní skupiny: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Clr>
                <a:srgbClr val="BC1818"/>
              </a:buClr>
              <a:buFont typeface="Arial" charset="0"/>
              <a:buChar char="–"/>
              <a:defRPr/>
            </a:pPr>
            <a:r>
              <a:rPr lang="cs-CZ" altLang="cs-CZ" sz="2300" dirty="0"/>
              <a:t>Řešitelé projektů  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Clr>
                <a:srgbClr val="BC1818"/>
              </a:buClr>
              <a:buFont typeface="Arial" charset="0"/>
              <a:buChar char="–"/>
              <a:defRPr/>
            </a:pPr>
            <a:r>
              <a:rPr lang="cs-CZ" altLang="cs-CZ" sz="2300" dirty="0"/>
              <a:t>Vzdělávací aktivity spolku  - </a:t>
            </a:r>
            <a:r>
              <a:rPr lang="cs-CZ" altLang="cs-CZ" sz="2300" dirty="0" err="1"/>
              <a:t>Transferář</a:t>
            </a:r>
            <a:endParaRPr lang="cs-CZ" altLang="cs-CZ" sz="2000" i="1" dirty="0"/>
          </a:p>
          <a:p>
            <a:pPr lvl="1">
              <a:lnSpc>
                <a:spcPct val="90000"/>
              </a:lnSpc>
              <a:spcAft>
                <a:spcPts val="600"/>
              </a:spcAft>
              <a:buClr>
                <a:srgbClr val="BC1818"/>
              </a:buClr>
              <a:buFont typeface="Arial" charset="0"/>
              <a:buChar char="–"/>
              <a:defRPr/>
            </a:pPr>
            <a:r>
              <a:rPr lang="cs-CZ" altLang="cs-CZ" sz="2300" dirty="0"/>
              <a:t>Právní otázky 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Clr>
                <a:srgbClr val="BC1818"/>
              </a:buClr>
              <a:buFont typeface="Arial" charset="0"/>
              <a:buChar char="–"/>
              <a:defRPr/>
            </a:pPr>
            <a:r>
              <a:rPr lang="cs-CZ" altLang="cs-CZ" sz="2300" dirty="0"/>
              <a:t>Databáze projektů TT 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Clr>
                <a:srgbClr val="BC1818"/>
              </a:buClr>
              <a:buFont typeface="Arial" charset="0"/>
              <a:buChar char="–"/>
              <a:defRPr/>
            </a:pPr>
            <a:r>
              <a:rPr lang="cs-CZ" altLang="cs-CZ" sz="2300" dirty="0"/>
              <a:t>TT DAY</a:t>
            </a:r>
          </a:p>
          <a:p>
            <a:pPr marL="0" indent="0" algn="r">
              <a:lnSpc>
                <a:spcPct val="90000"/>
              </a:lnSpc>
              <a:spcAft>
                <a:spcPts val="600"/>
              </a:spcAft>
              <a:buClr>
                <a:srgbClr val="BC1818"/>
              </a:buClr>
              <a:buNone/>
              <a:defRPr/>
            </a:pPr>
            <a:r>
              <a:rPr lang="cs-CZ" altLang="cs-CZ" sz="2400" dirty="0"/>
              <a:t>					+ tajemník a </a:t>
            </a:r>
            <a:r>
              <a:rPr lang="cs-CZ" altLang="cs-CZ" sz="2400" dirty="0" err="1"/>
              <a:t>back</a:t>
            </a:r>
            <a:r>
              <a:rPr lang="cs-CZ" altLang="cs-CZ" sz="2400" dirty="0"/>
              <a:t> office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3369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69FA7-3FA4-5B50-882F-6C550641D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text 6">
            <a:extLst>
              <a:ext uri="{FF2B5EF4-FFF2-40B4-BE49-F238E27FC236}">
                <a16:creationId xmlns:a16="http://schemas.microsoft.com/office/drawing/2014/main" id="{72EBCFBB-534D-1974-0035-4BD9BFDEDC2B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5657222" y="500514"/>
            <a:ext cx="5696576" cy="493200"/>
          </a:xfrm>
        </p:spPr>
        <p:txBody>
          <a:bodyPr/>
          <a:lstStyle/>
          <a:p>
            <a:r>
              <a:rPr lang="cs-CZ" dirty="0"/>
              <a:t>Oblasti působení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C70BA818-8728-402A-AC98-E877739AF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Spolek </a:t>
            </a:r>
            <a:r>
              <a:rPr lang="cs-CZ" dirty="0" err="1"/>
              <a:t>Transfera</a:t>
            </a:r>
            <a:r>
              <a:rPr lang="cs-CZ" dirty="0"/>
              <a:t> .</a:t>
            </a:r>
            <a:r>
              <a:rPr lang="cs-CZ" dirty="0" err="1"/>
              <a:t>cz</a:t>
            </a:r>
            <a:endParaRPr lang="cs-CZ" dirty="0"/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6196935A-3F68-8F3F-4328-0E4F195CE80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582049" y="1562096"/>
            <a:ext cx="7204668" cy="4446950"/>
          </a:xfrm>
        </p:spPr>
        <p:txBody>
          <a:bodyPr/>
          <a:lstStyle/>
          <a:p>
            <a:pPr marL="0" indent="0">
              <a:buNone/>
            </a:pPr>
            <a:r>
              <a:rPr lang="cs-CZ" sz="2400" b="1" dirty="0"/>
              <a:t>1. Dotační a národní politiky</a:t>
            </a:r>
          </a:p>
          <a:p>
            <a:pPr marL="0" indent="0">
              <a:buNone/>
            </a:pPr>
            <a:r>
              <a:rPr lang="cs-CZ" sz="2400" b="1" dirty="0"/>
              <a:t>2. Legislativa</a:t>
            </a:r>
          </a:p>
          <a:p>
            <a:pPr marL="0" indent="0">
              <a:buNone/>
            </a:pPr>
            <a:r>
              <a:rPr lang="cs-CZ" sz="2400" b="1" dirty="0"/>
              <a:t>3. Spolupráce univerzit a průmyslu</a:t>
            </a:r>
          </a:p>
          <a:p>
            <a:pPr marL="0" indent="0">
              <a:buNone/>
            </a:pPr>
            <a:r>
              <a:rPr lang="cs-CZ" sz="2400" b="1" dirty="0"/>
              <a:t>4. Mezinárodní spolupráce</a:t>
            </a:r>
          </a:p>
          <a:p>
            <a:pPr marL="0" indent="0">
              <a:buNone/>
            </a:pPr>
            <a:r>
              <a:rPr lang="cs-CZ" sz="2400" b="1" dirty="0"/>
              <a:t>5. Akce</a:t>
            </a:r>
          </a:p>
          <a:p>
            <a:pPr marL="0" indent="0">
              <a:buNone/>
            </a:pPr>
            <a:r>
              <a:rPr lang="cs-CZ" sz="2400" b="1" dirty="0"/>
              <a:t>6. PR spolku a TT obecně, propojování členské </a:t>
            </a:r>
          </a:p>
          <a:p>
            <a:pPr marL="0" indent="0">
              <a:buNone/>
            </a:pPr>
            <a:r>
              <a:rPr lang="cs-CZ" sz="2400" b="1" dirty="0"/>
              <a:t>    základny</a:t>
            </a:r>
          </a:p>
          <a:p>
            <a:pPr marL="0" indent="0">
              <a:buNone/>
            </a:pPr>
            <a:r>
              <a:rPr lang="cs-CZ" sz="2400" b="1" dirty="0"/>
              <a:t>7. </a:t>
            </a:r>
            <a:r>
              <a:rPr lang="cs-CZ" sz="2400" b="1" dirty="0" err="1"/>
              <a:t>Transfera</a:t>
            </a:r>
            <a:r>
              <a:rPr lang="cs-CZ" sz="2400" b="1" dirty="0"/>
              <a:t> technology </a:t>
            </a:r>
            <a:r>
              <a:rPr lang="cs-CZ" sz="2400" b="1" dirty="0" err="1"/>
              <a:t>Day</a:t>
            </a: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15E8C77-71F6-AAC4-00EE-A275948F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9412-0E5A-4820-93EA-145EB80FD970}" type="slidenum">
              <a:rPr lang="cs-CZ" smtClean="0"/>
              <a:pPr/>
              <a:t>6</a:t>
            </a:fld>
            <a:endParaRPr lang="cs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26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D9E89-00F8-696B-F203-03331B719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EAE229AF-29F5-6E28-4D35-740613991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Dotační a národní politiky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B58DC33-DFDD-F5E4-0F44-086398437E5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768645" y="801123"/>
            <a:ext cx="6644146" cy="444695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rgbClr val="BC1818"/>
              </a:buClr>
            </a:pPr>
            <a:r>
              <a:rPr lang="cs-CZ" altLang="cs-CZ" sz="2600" dirty="0"/>
              <a:t>spolupráce s ministerstvy a orgány státní správy: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Clr>
                <a:srgbClr val="BC1818"/>
              </a:buClr>
            </a:pPr>
            <a:r>
              <a:rPr lang="cs-CZ" altLang="cs-CZ" sz="2300" dirty="0"/>
              <a:t>MŠMT, MMR – spolupráce v rámci projektů 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Clr>
                <a:srgbClr val="BC1818"/>
              </a:buClr>
            </a:pPr>
            <a:r>
              <a:rPr lang="cs-CZ" altLang="cs-CZ" sz="2300" dirty="0"/>
              <a:t>MPO - intenzivní jednání o nastavení finančních nástrojů 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Clr>
                <a:srgbClr val="BC1818"/>
              </a:buClr>
            </a:pPr>
            <a:r>
              <a:rPr lang="cs-CZ" altLang="cs-CZ" sz="2300" dirty="0"/>
              <a:t>CI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Clr>
                <a:srgbClr val="BC1818"/>
              </a:buClr>
            </a:pPr>
            <a:r>
              <a:rPr lang="cs-CZ" altLang="cs-CZ" sz="2300" dirty="0"/>
              <a:t>TA ČR – programy s aplikačním přesahem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Clr>
                <a:srgbClr val="BC1818"/>
              </a:buClr>
            </a:pPr>
            <a:r>
              <a:rPr lang="cs-CZ" altLang="cs-CZ" sz="2300" dirty="0"/>
              <a:t>ÚPV – dlouhodobá spolupráce, mj. na propagaci certifikace expertů TT </a:t>
            </a:r>
            <a:r>
              <a:rPr lang="cs-CZ" altLang="cs-CZ" sz="2300" dirty="0" err="1"/>
              <a:t>EuKTS</a:t>
            </a:r>
            <a:endParaRPr lang="cs-CZ" altLang="cs-CZ" sz="2300" dirty="0"/>
          </a:p>
          <a:p>
            <a:pPr marL="0" indent="0" algn="r">
              <a:lnSpc>
                <a:spcPct val="90000"/>
              </a:lnSpc>
              <a:spcAft>
                <a:spcPts val="600"/>
              </a:spcAft>
              <a:buClr>
                <a:srgbClr val="BC1818"/>
              </a:buClr>
              <a:buNone/>
              <a:defRPr/>
            </a:pPr>
            <a:r>
              <a:rPr lang="cs-CZ" altLang="cs-CZ" sz="2400" dirty="0"/>
              <a:t>				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0491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D12F1852-89FF-FD6A-871A-04D948EB6E5C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r>
              <a:rPr lang="cs-CZ" dirty="0"/>
              <a:t>Rozvoj mezinárodní sítě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33BA02B4-F960-AA50-5EF9-EE5A6F3B8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Spolupráce se zahraničím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7549B46-1EB9-0420-FD40-46983F4113A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945626" y="1381226"/>
            <a:ext cx="6408172" cy="4446950"/>
          </a:xfrm>
        </p:spPr>
        <p:txBody>
          <a:bodyPr/>
          <a:lstStyle/>
          <a:p>
            <a:r>
              <a:rPr lang="cs-CZ" dirty="0"/>
              <a:t>ASTP Proton </a:t>
            </a:r>
          </a:p>
          <a:p>
            <a:r>
              <a:rPr lang="cs-CZ" dirty="0"/>
              <a:t>AUTM</a:t>
            </a:r>
          </a:p>
          <a:p>
            <a:r>
              <a:rPr lang="cs-CZ" dirty="0"/>
              <a:t>ITTN</a:t>
            </a:r>
          </a:p>
          <a:p>
            <a:r>
              <a:rPr lang="cs-CZ" dirty="0"/>
              <a:t>WIPF</a:t>
            </a:r>
          </a:p>
          <a:p>
            <a:r>
              <a:rPr lang="cs-CZ" dirty="0"/>
              <a:t>EPO</a:t>
            </a:r>
          </a:p>
          <a:p>
            <a:r>
              <a:rPr lang="cs-CZ" dirty="0"/>
              <a:t>WIPO</a:t>
            </a:r>
          </a:p>
          <a:p>
            <a:r>
              <a:rPr lang="cs-CZ" dirty="0"/>
              <a:t>ERDV</a:t>
            </a:r>
          </a:p>
          <a:p>
            <a:r>
              <a:rPr lang="cs-CZ" dirty="0"/>
              <a:t>IPI Singapore </a:t>
            </a:r>
          </a:p>
          <a:p>
            <a:r>
              <a:rPr lang="cs-CZ" dirty="0"/>
              <a:t>HKTDC</a:t>
            </a:r>
          </a:p>
          <a:p>
            <a:r>
              <a:rPr lang="cs-CZ" dirty="0"/>
              <a:t>PACTT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2639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1F5782C9-D41A-8377-6FC5-300192DF85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1395" y="4934994"/>
            <a:ext cx="9456811" cy="709383"/>
          </a:xfrm>
        </p:spPr>
        <p:txBody>
          <a:bodyPr/>
          <a:lstStyle/>
          <a:p>
            <a:r>
              <a:rPr lang="cs-CZ" dirty="0"/>
              <a:t>RNDr. et Mgr. Růžena Štemberková, Ph.D., MPA  </a:t>
            </a:r>
            <a:r>
              <a:rPr lang="cs-CZ" dirty="0">
                <a:solidFill>
                  <a:schemeClr val="bg2"/>
                </a:solidFill>
                <a:hlinkClick r:id="rId2"/>
              </a:rPr>
              <a:t>rstemberkova@jcu.cz</a:t>
            </a:r>
            <a:endParaRPr lang="cs-CZ" dirty="0">
              <a:solidFill>
                <a:schemeClr val="bg2"/>
              </a:solidFill>
            </a:endParaRPr>
          </a:p>
          <a:p>
            <a:endParaRPr lang="cs-CZ" dirty="0">
              <a:solidFill>
                <a:schemeClr val="bg2"/>
              </a:solidFill>
            </a:endParaRPr>
          </a:p>
          <a:p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A62FECF-8A63-D447-66C2-4D9C55A8C3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7482501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375</Words>
  <Application>Microsoft Office PowerPoint</Application>
  <PresentationFormat>Širokoúhlá obrazovka</PresentationFormat>
  <Paragraphs>65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Motiva Sans</vt:lpstr>
      <vt:lpstr>Motiv Office</vt:lpstr>
      <vt:lpstr>Spolek Transfera.cz</vt:lpstr>
      <vt:lpstr>Spolek Transfera .cz</vt:lpstr>
      <vt:lpstr>Spolek Transfera .cz</vt:lpstr>
      <vt:lpstr>Spolek Transfera .cz</vt:lpstr>
      <vt:lpstr>Fungování spolku</vt:lpstr>
      <vt:lpstr>Spolek Transfera .cz</vt:lpstr>
      <vt:lpstr>Dotační a národní politiky</vt:lpstr>
      <vt:lpstr>Spolupráce se zahraničím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Štemberková Růžena RNDr. Mgr. Ph.D., MPA</dc:creator>
  <cp:lastModifiedBy>Štemberková Růžena RNDr. Mgr. Ph.D., MPA</cp:lastModifiedBy>
  <cp:revision>1</cp:revision>
  <dcterms:created xsi:type="dcterms:W3CDTF">2026-04-16T09:47:55Z</dcterms:created>
  <dcterms:modified xsi:type="dcterms:W3CDTF">2026-06-03T07:50:25Z</dcterms:modified>
</cp:coreProperties>
</file>